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o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o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ନଂ</a:t>
            </a:r>
            <a:r xmlns:a="http://schemas.openxmlformats.org/drawingml/2006/main">
              <a:rPr lang="o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o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o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o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ଶବ୍ଦ</a:t>
            </a:r>
            <a:r xmlns:a="http://schemas.openxmlformats.org/drawingml/2006/main">
              <a:rPr lang="o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o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ର</a:t>
            </a:r>
            <a:r xmlns:a="http://schemas.openxmlformats.org/drawingml/2006/main">
              <a:rPr lang="o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o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ଭଗବାନ |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or" altLang="ko-KR" sz="4000"/>
              <a:t>ପରମେଶ୍ୱର ମୋଶାଙ୍କୁ ଡାକିଲେ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or" altLang="ko-KR" sz="4000">
                <a:solidFill>
                  <a:srgbClr val="FF0000"/>
                </a:solidFill>
              </a:rPr>
              <a:t>ଆଜିର କୁଇଜ୍ |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o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ଯେତେବେଳେ ମୋଶା God's ଶ୍ବରଙ୍କ ସ୍ୱର ଶୁଣିଲେ, ସେ କ’ଣ ଦେଖିଲେ?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ସୁନ୍ଦର ଦ୍ରାକ୍ଷାକ୍ଷେତ୍ର |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ମେଘ ଏବଂ ବଜ୍ର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ବୁଦା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ବୁଦା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ବିଭାଜିତ ସମୁଦ୍ର |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or" altLang="ko-KR" sz="2800">
                <a:solidFill>
                  <a:srgbClr val="FF0000"/>
                </a:solidFill>
              </a:rPr>
              <a:t>ବୁଦା 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  <a:r xmlns:a="http://schemas.openxmlformats.org/drawingml/2006/main">
              <a:rPr lang="or" altLang="en-US" sz="2800">
                <a:solidFill>
                  <a:srgbClr val="FF0000"/>
                </a:solidFill>
              </a:rPr>
              <a:t>ବୁଦା</a:t>
            </a: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25 ଶ୍ବରଙ୍କ ବାକ୍ୟ |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4400"/>
              <a:t>ଗିଦିୟୋନ ଏବଂ ତାଙ୍କର 300 ଲୋକ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4000">
                <a:solidFill>
                  <a:srgbClr val="FF0000"/>
                </a:solidFill>
              </a:rPr>
              <a:t>ଆଜି |</a:t>
            </a:r>
            <a:r xmlns:a="http://schemas.openxmlformats.org/drawingml/2006/main">
              <a:rPr lang="or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or" altLang="ko-KR" sz="4000">
                <a:solidFill>
                  <a:srgbClr val="FF0000"/>
                </a:solidFill>
              </a:rPr>
              <a:t>ଶବ୍ଦ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3600"/>
              <a:t>ଯେତେବେଳେ ସଦାପ୍ରଭୁଙ୍କର ଦୂତ ଗିଦିୟୋନଙ୍କୁ ଦର୍ଶନ ଦେଲେ, ସେ କହିଲେ, “ସଦାପ୍ରଭୁ ତୁମ୍ଭମାନଙ୍କ ସହିତ ଅଛନ୍ତି।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ବିଚାରପତିମାନେ</a:t>
            </a:r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ପ୍ରଭୁଙ୍କର ଦୂତ ଗିଦିୟୋନଙ୍କୁ ଦର୍ଶନ କରି କହିଲେ, “ପରମେଶ୍ୱର ତୁମ୍ଭ ସହିତ ଅଛନ୍ତି, ବୀର ଯୋଦ୍ଧା।” Dew ଶ୍ବର ତାଙ୍କୁ କାକର ଏବଂ ଚମଡା ମାଧ୍ୟମରେ ନିଶ୍ଚିତ କରାଇଲେ |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ଯେତେବେଳେ ସେ ବିଶ୍ୱାସ କଲେ ଯେ him ଶ୍ବର ତାଙ୍କୁ ଡାକିଲେ, ସେ ବାଲ୍ ଏବଂ ଏହାର ଯଜ୍ଞକୁ ଭାଙ୍ଗି ଦେଲେ ଯାହା ଇସ୍ରାଏଲୀୟମାନେ ଉପାସନା କରୁଥିଲେ |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ମିଦିୟନୀୟମାନଙ୍କୁ ପରାସ୍ତ କରିବାକୁ ଯୋଦ୍ଧା ବାଛିବା ପାଇଁ God ଶ୍ବର ଗିଦିୟୋନଙ୍କୁ କହିଥିଲେ | God's ଶ୍ବରଙ୍କ ନିର୍ଦ୍ଦେଶ ଅନୁଯାୟୀ, କେବଳ 300 ପୁରୁଷ ମନୋନୀତ ହୋଇଥିଲେ |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ସେମାନଙ୍କୁ ଆକ୍ରମଣ କରିବା ପାଇଁ him ଶ୍ବର ତାଙ୍କୁ ଏକ ଅଦ୍ଭୁତ ଯୋଜନା ଦେଇଥିଲେ | ଭଗବାନ ସେମାନଙ୍କୁ ତୂରୀ ଏବଂ ଭିତର ମଶାଲ ସହିତ ଖାଲି ପାତ୍ର ଦିଅନ୍ତୁ |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ରାତିରେ, ଗିଦିୟୋନ ଏବଂ ତାଙ୍କର 300 ଲୋକ God ଶ୍ବର ସେମାନଙ୍କୁ ଦେଇଥିବା ଯୋଜନା କାର୍ଯ୍ୟକାରୀ କଲେ | ସେମାନେ ମିଦିୟନୀୟମାନଙ୍କ ବିରୁଦ୍ଧରେ ଯୁଦ୍ଧରେ ଜିତିଲେ।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4000">
                <a:solidFill>
                  <a:srgbClr val="FF0000"/>
                </a:solidFill>
              </a:rPr>
              <a:t>ଆଜିର ଶିକ୍ଷା |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ଗିଦିୟୋନ ଏବଂ ତାଙ୍କର 300 ଲୋକ କେବଳ God's ଶ୍ବରଙ୍କ ଆଦେଶ ପାଳନ କରି ଅନେକ ମିଦିୟନୀୟମାନଙ୍କ ବିରୁଦ୍ଧରେ ଯୁଦ୍ଧରେ ଜିତିଲେ |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ମୋ ଜୀବନରେ ଜିତିବାର ରହସ୍ୟ ହେଉଛି God ଶ୍ବରଙ୍କୁ ମାନିବା |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3200"/>
              <a:t>ଭଗବାନ?</a:t>
            </a:r>
            <a:r xmlns:a="http://schemas.openxmlformats.org/drawingml/2006/main">
              <a:rPr lang="o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3600">
                <a:solidFill>
                  <a:srgbClr val="C00000"/>
                </a:solidFill>
              </a:rPr>
              <a:t>ଭଗବାନ 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ସେ ହେଉଛନ୍ତି ସର୍ବଶକ୍ତିମାନ God ଶ୍ବର ଯିଏ କେବଳ 300 ଜଣଙ୍କ ସହିତ ଅନେକ ଶତ୍ରୁ ସ forces ନ୍ୟଙ୍କୁ ପରାସ୍ତ କରିପାରିବେ |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4000">
                <a:solidFill>
                  <a:srgbClr val="FF0000"/>
                </a:solidFill>
              </a:rPr>
              <a:t>ଆଜିର କୁଇଜ୍ |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ଯାହା ଗିଦିୟୋନ ଏବଂ ତାଙ୍କର 300 ଜଣଙ୍କୁ ସେମାନଙ୍କର ଶତ୍ରୁକୁ ପରାସ୍ତ କରିବା ପାଇଁ ବ୍ୟବହାର କରାଯାଇନଥିଲା?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ପାତ୍ର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ଖଣ୍ଡା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ମଶାଲ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Ump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ତୂରୀ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en-US" sz="2800">
                <a:solidFill>
                  <a:srgbClr val="FF0000"/>
                </a:solidFill>
              </a:rPr>
              <a:t>ଖଣ୍ଡା </a:t>
            </a:r>
            <a:r xmlns:a="http://schemas.openxmlformats.org/drawingml/2006/main">
              <a:rPr lang="or" altLang="ko-KR" sz="2800">
                <a:solidFill>
                  <a:srgbClr val="FF0000"/>
                </a:solidFill>
              </a:rPr>
              <a:t>_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or" altLang="ko-KR" sz="4000">
                <a:solidFill>
                  <a:srgbClr val="FF0000"/>
                </a:solidFill>
              </a:rPr>
              <a:t>ଆଜିର ଶବ୍ଦ |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ସଦାପ୍ରଭୁ ଦେଖିଲେ ଯେ ସେ ଦେଖିବା ପାଇଁ ଯାଇଛନ୍ତି, ପରମେଶ୍ୱର ତାହାଙ୍କୁ ଡାକିଲେ</a:t>
            </a:r>
          </a:p>
          <a:p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ବୁଦା ଭିତରୁ,</a:t>
            </a:r>
          </a:p>
          <a:p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"ମୋଶା! ମୋଶା!" ମୋଶା କହିଲେ, ମୁଁ ଏଠାରେ ଅଛି।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ଯାତ୍ରା</a:t>
            </a:r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 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4000">
                <a:solidFill>
                  <a:srgbClr val="FF0000"/>
                </a:solidFill>
              </a:rPr>
              <a:t>ଆଜି |</a:t>
            </a:r>
            <a:r xmlns:a="http://schemas.openxmlformats.org/drawingml/2006/main">
              <a:rPr lang="or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or" altLang="ko-KR" sz="4000">
                <a:solidFill>
                  <a:srgbClr val="FF0000"/>
                </a:solidFill>
              </a:rPr>
              <a:t>ଶବ୍ଦ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3600"/>
              <a:t>ଯେତେବେଳେ ସଦାପ୍ରଭୁଙ୍କର ଦୂତ ଗିଦିୟୋନଙ୍କୁ ଦର୍ଶନ ଦେଲେ, ସେ କହିଲେ, “ସଦାପ୍ରଭୁ ତୁମ୍ଭମାନଙ୍କ ସହିତ ଅଛନ୍ତି।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ବିଚାରପତିମାନେ</a:t>
            </a:r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o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26 ଶ୍ବରଙ୍କ ବାକ୍ୟ |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or" altLang="ko-KR" sz="4000"/>
              <a:t>ସାମସନ୍, ଜଣେ ଶକ୍ତିଶାଳୀ ଯୋଦ୍ଧା |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or" altLang="ko-KR" sz="4000">
                <a:solidFill>
                  <a:srgbClr val="FF0000"/>
                </a:solidFill>
              </a:rPr>
              <a:t>ଆଜିର ଶବ୍ଦ |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ସ୍ତ୍ରୀଲୋକଟି ଏକ ପୁତ୍ର ସନ୍ତାନ ଜନ୍ମ ଦେଲେ ଓ ତାହାର ନାମ ଶାମ୍ଶୋନ୍ ରଖିଲେ। ସେ ବ grew ଼ିଲେ ଏବଂ ସଦାପ୍ରଭୁ ତାଙ୍କୁ ଆଶୀର୍ବାଦ କଲେ।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ବିଚାରପତିମାନେ</a:t>
            </a:r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or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ଇସ୍ରାଏଲର ନେତାମାନଙ୍କ ମଧ୍ୟରେ ଶା‌ମ୍‌ଶୋନ୍ ନାମକ ଜଣେ ନେତା ଥିଲେ। ସେ ଜନ୍ମରୁ God ଶ୍ବରଙ୍କ ନିକଟରେ ପୃଥକ ହେବା ପାଇଁ ଜଣେ ବ୍ୟକ୍ତି ଥିଲେ |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o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ଶା‌ମ୍‌ଶୋନ୍ ଜଣେ ଅତି ଶକ୍ତିଶାଳୀ ଯୋଦ୍ଧା ଥିଲେ। ଶା‌‌‌‌‌‌‌‌‌‌‌‌‌‌‌‌‌‌‌‌‌‌‌‌‌ଦ୍‌‌‌ଦ୍‌‌‌୍‌‌ୀୟୀୟ ଓ ଅନ୍ୟ ଦେଶମାନେ ଇସ୍ରାଏଲୀୟମାନଙ୍କୁ ଅତ୍ୟାଚାର କରି ପାରିଲେ ନାହିଁ</a:t>
            </a:r>
            <a:r xmlns:a="http://schemas.openxmlformats.org/drawingml/2006/main">
              <a:rPr lang="or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o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ଆଉ ଅଧିକ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o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ତାଙ୍କର ଶକ୍ତି ତାଙ୍କ କେଶରୁ ଆସିଥିଲା | କିନ୍ତୁ, ବୋକା ବନେଇ ତାଙ୍କ କେଶ ave ାଡି ହୋଇଯାଇଥିଲା | ତେଣୁ, ସେ ନିଜର ଶକ୍ତି ହରାଇଲେ |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or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ଶାମ୍ଶୋନ୍ଙ୍କୁ କାବୁ କରି ଶତ୍ରୁମାନେ ହସିଲେ। ଅହଂକାର ହେତୁ ସେ ବୋକା ହୋଇଥିବାରୁ ଦୁ regret ଖିତ |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or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ଶେଷରେ ତାଙ୍କୁ ପୁନର୍ବାର ଶକ୍ତିଶାଳୀ କରିବା ପାଇଁ ଶାମ୍ଶୋନ୍ God ଶ୍ବରଙ୍କ ନିକଟରେ ପ୍ରାର୍ଥନା କଲେ | His ଶ୍ବର ତାଙ୍କ ପ୍ରାର୍ଥନାକୁ ଉତ୍ତର ଦେଲେ ଏବଂ ଶେଷରେ ତାଙ୍କୁ ଶକ୍ତି ପ୍ରଦାନ କଲେ |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or" altLang="ko-KR" sz="4000">
                <a:solidFill>
                  <a:srgbClr val="FF0000"/>
                </a:solidFill>
              </a:rPr>
              <a:t>ଆଜିର ଶିକ୍ଷା |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o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ଶା‌ମ୍‌ଶୋନ୍ ଜଣେ ବ୍ୟକ୍ତି ଥିଲେ, ଯିଏକି ଏକ ବିଶେଷ ଅନୁଗ୍ରହ ପାଇଥିଲେ ଏବଂ from ଶ୍ବରଙ୍କଠାରୁ ଆହ୍ୱାନ ଦେଇଥିଲେ |</a:t>
            </a:r>
            <a:r xmlns:a="http://schemas.openxmlformats.org/drawingml/2006/main">
              <a:rPr lang="o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o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କିନ୍ତୁ, ତାଙ୍କର ଅହଂକାର ହେତୁ,</a:t>
            </a:r>
          </a:p>
          <a:p>
            <a:pPr xmlns:a="http://schemas.openxmlformats.org/drawingml/2006/main" algn="ctr"/>
            <a:r xmlns:a="http://schemas.openxmlformats.org/drawingml/2006/main">
              <a:rPr lang="o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ସେ ସମସ୍ତଙ୍କୁ ହରାଇଲେ |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o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ଆମେ ମଧ୍ୟ God's ଶ୍ବରଙ୍କ ପ୍ରିୟ ସନ୍ତାନ, ଯେଉଁମାନେ God's ଶ୍ବରଙ୍କ କୃପା ଏବଂ ମିଶନ ଗ୍ରହଣ କରିଛନ୍ତି |</a:t>
            </a:r>
            <a:r xmlns:a="http://schemas.openxmlformats.org/drawingml/2006/main">
              <a:rPr lang="o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o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ତେଣୁ, God ଶ୍ବରଙ୍କ ବାକ୍ୟ ଆଗରେ ଆମକୁ ନମ୍ର ହେବାକୁ ପଡିବ |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or" altLang="ko-KR" sz="3200"/>
              <a:t>ଭଗବାନ?</a:t>
            </a:r>
            <a:r xmlns:a="http://schemas.openxmlformats.org/drawingml/2006/main">
              <a:rPr lang="o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or" altLang="ko-KR" sz="3600">
                <a:solidFill>
                  <a:srgbClr val="C00000"/>
                </a:solidFill>
              </a:rPr>
              <a:t>ଭଗବାନ 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God ଶ୍ବର ଆମର ଗମ୍ଭୀର ଏବଂ ସତ୍ୟ ପ୍ରାର୍ଥନାକୁ ଶୁଣନ୍ତି ଏବଂ ଉତ୍ତର ଦିଅନ୍ତି |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ନା।</a:t>
            </a:r>
            <a:r xmlns:a="http://schemas.openxmlformats.org/drawingml/2006/main">
              <a:rPr lang="o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o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r xmlns:a="http://schemas.openxmlformats.org/drawingml/2006/main">
              <a:rPr lang="o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o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o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o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ଶବ୍ଦ</a:t>
            </a:r>
            <a:r xmlns:a="http://schemas.openxmlformats.org/drawingml/2006/main">
              <a:rPr lang="o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o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ର</a:t>
            </a:r>
            <a:r xmlns:a="http://schemas.openxmlformats.org/drawingml/2006/main">
              <a:rPr lang="o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o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ଭଗବାନ |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4400"/>
              <a:t>ଦଶ ବିପର୍ଯ୍ୟୟ |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or" altLang="ko-KR" sz="4000">
                <a:solidFill>
                  <a:srgbClr val="FF0000"/>
                </a:solidFill>
              </a:rPr>
              <a:t>ଆଜିର କୁଇଜ୍ |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ଶା‌ମ୍‌ଶୋନ୍‌ର ଶକ୍ତି କେଉଁଠୁ ଆସିଲା?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କେଶ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ବାହୁ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ଗୋଡ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ଆଖି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or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or" altLang="ko-KR" sz="2800">
                <a:solidFill>
                  <a:srgbClr val="FF0000"/>
                </a:solidFill>
              </a:rPr>
              <a:t>କେଶ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or" altLang="ko-KR" sz="4000">
                <a:solidFill>
                  <a:srgbClr val="FF0000"/>
                </a:solidFill>
              </a:rPr>
              <a:t>ଆଜିର ଶବ୍ଦ |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ସ୍ତ୍ରୀଲୋକଟି ଏକ ପୁତ୍ର ସନ୍ତାନ ଜନ୍ମ ଦେଲେ ଓ ତାହାର ନାମ ଶାମ୍ଶୋନ୍ ରଖିଲେ। ସେ ବ grew ଼ିଲେ ଏବଂ ସଦାପ୍ରଭୁ ତାଙ୍କୁ ଆଶୀର୍ବାଦ କଲେ।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ବିଚାରପତିମାନେ</a:t>
            </a:r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27 27 God ଶ୍ବରଙ୍କ ବାକ୍ୟ |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3600"/>
              <a:t>ରୁଥ, ନୋବେଲ ଚରିତ୍ରର ଜଣେ ମହିଳା |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4000">
                <a:solidFill>
                  <a:srgbClr val="FF0000"/>
                </a:solidFill>
              </a:rPr>
              <a:t>ଆଜିର ଶବ୍ଦ |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3600">
                <a:solidFill>
                  <a:schemeClr val="bg1">
                    <a:lumMod val="50000"/>
                  </a:schemeClr>
                </a:solidFill>
              </a:rPr>
              <a:t>ତୁମ୍ଭର ଲୋକମାନେ ମୋର ଲୋକ ଓ ତୁମ୍ଭର ପରମେଶ୍ୱର ମୋର ପରମେଶ୍ୱର ହେବେ।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ରୁଥ</a:t>
            </a:r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ଜଣେ ଯିହୁଦୀ ମହିଳା, ନୟମୀର ଦୁଇଟି ପୁତ୍ର ଥିଲେ ଯେଉଁମାନେ ଅଣଯିହୂଦୀମାନଙ୍କୁ ବିବାହ କରିଥିଲେ | କିନ୍ତୁ, ତାଙ୍କର ଦୁଇ ପୁଅଙ୍କର ମୃତ୍ୟୁ ହୋଇଥିଲା। ତେଣୁ, ସେ ତାଙ୍କର ଦୁଇ ବିଧବା ବୋହୂ ସହିତ ରହିଗଲେ |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ନୟମୀ ଯିହୁଦାସ୍ଥିତ ନିଜ ଘରକୁ ଫେରିବାକୁ ସ୍ଥିର କଲା। ସେ ତାଙ୍କ ଦୁଇ ବୋହୂକୁ ଘରକୁ ଫେରିବାକୁ କହିଥିଲେ। କିନ୍ତୁ, ତାଙ୍କର ଦ୍ୱିତୀୟ ବୋହୂ ନିଜ ସହରକୁ ଫେରି ନଥିଲେ, କିନ୍ତୁ ଶାଶୁଙ୍କୁ ଅନୁସରଣ କରି ଯିହୁଦା ରେ ରହିବାକୁ ଲାଗିଲେ।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ନାଉମିଙ୍କ ସହ ରହିବାକୁ ରୁଥଙ୍କୁ ବଳକା ଧାନ ଉଠାଇବାକୁ ପଡିଲା, କାରଣ ଘର ଚଳାଇବା ପାଇଁ ତାଙ୍କର ସ୍ୱାମୀ ନଥିଲେ।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ସେ ବୋୟାଜ କ୍ଷେତରେ ବଳକା ଧାନ ଉଠାଇବାକୁ ଲାଗିଲେ। ବୋୟାଜ ଭାବିଲେ ଯେ ସେ ଜଣେ ସମ୍ଭ୍ରାନ୍ତ ମହିଳା ଏବଂ ସେ uth ତଙ୍କୁ ବିବାହ କରିଥିଲେ।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ବୋୟାଜ uth ତ ଏବଂ ନୟମୀଙ୍କୁ ପରିବାର ଭାବରେ ଗ୍ରହଣ କରି ଏକ ସୁଖମୟ ଜୀବନ ବିତାଇଲେ। ଭବିଷ୍ୟତରେ, ରାଜା ଦାଉଦ ଏବଂ ଯୀଶୁ ବୋୟାଜ ଏବଂ uth ତଙ୍କ ବଂଶରୁ ଆସିଥିଲେ।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4000"/>
              <a:t>ଆଜିର ଶିକ୍ଷା |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ରୁଥ ଜଣେ ଅଣଯିହୂଦୀ ଥିଲେ। ସେ ଜଣେ ଭଲ ଏବଂ ଆନ୍ତରିକ ମହିଳା ଥିଲେ ଏବଂ ତାଙ୍କ ଶାଶୁଙ୍କୁ ଭଲ ଭାବରେ ସେବା କରିଥିଲେ |</a:t>
            </a:r>
          </a:p>
          <a:p>
            <a:pPr xmlns:a="http://schemas.openxmlformats.org/drawingml/2006/main" algn="ctr"/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ତେଣୁ, ସେ ଆଶୀର୍ବାଦ ପ୍ରାପ୍ତ ହେଲେ |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ଆମ ପଡ଼ୋଶୀମାନଙ୍କୁ ମଧ୍ୟ ସାହାଯ୍ୟ କରିବାକୁ ପଡିବ |</a:t>
            </a:r>
          </a:p>
          <a:p>
            <a:pPr xmlns:a="http://schemas.openxmlformats.org/drawingml/2006/main" algn="ctr"/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ଏବଂ ପରମେଶ୍ୱରଙ୍କୁ ଉପାସନା କର</a:t>
            </a:r>
          </a:p>
          <a:p>
            <a:pPr xmlns:a="http://schemas.openxmlformats.org/drawingml/2006/main" algn="ctr"/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ଭଲ ଏବଂ ଆନ୍ତରିକ ହୃଦୟ ସହିତ |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4000">
                <a:solidFill>
                  <a:srgbClr val="FF0000"/>
                </a:solidFill>
              </a:rPr>
              <a:t>ଆଜିର ଶବ୍ଦ |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ଏବଂ ମିଶରୀୟମାନେ ଜାଣିବେ ଯେ ମୁଁ ସଦାପ୍ରଭୁ ଅଟେ ଯେତେବେଳେ ମୁଁ ମିଶର ବିରୁଦ୍ଧରେ ହାତ ବ and ଼ାଇ ଇସ୍ରାଏଲୀୟମାନଙ୍କୁ ସେଥିରୁ ବାହାର କରିଦେବି।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ଯାତ୍ରା</a:t>
            </a:r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 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3200"/>
              <a:t>ଭଗବାନ?</a:t>
            </a:r>
            <a:r xmlns:a="http://schemas.openxmlformats.org/drawingml/2006/main">
              <a:rPr lang="o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3600">
                <a:solidFill>
                  <a:srgbClr val="C00000"/>
                </a:solidFill>
              </a:rPr>
              <a:t>ଭଗବାନ 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ଭଗବାନ ବାହ୍ୟ ରୂପକୁ ଦେଖନ୍ତି ନାହିଁ କିନ୍ତୁ ହୃଦୟକୁ ଦେଖନ୍ତି |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4000">
                <a:solidFill>
                  <a:srgbClr val="FF0000"/>
                </a:solidFill>
              </a:rPr>
              <a:t>ଆଜିର କୁଇଜ୍ |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ନୟମୀ ମୋୟାବରୁ ଯିହୁଦାକୁ କାହିଁକି ଫେରିଗଲେ?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କାରଣ ସେ ଅସୁସ୍ଥ ହୋଇପଡିଥିଲେ 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କାରଣ ତାଙ୍କ ସ୍ୱାମୀ ମରିଗଲେ 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କାରଣ ତାଙ୍କର ଦୁଇ ପୁଅ ମରିଗଲେ 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କାରଣ ସେ ତାଙ୍କ ପରିବାରକୁ ଭେଟିବାକୁ ଚାହୁଁଥିଲେ 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or" altLang="ko-KR" sz="2800">
                <a:solidFill>
                  <a:srgbClr val="FF0000"/>
                </a:solidFill>
              </a:rPr>
              <a:t>କାରଣ ତାଙ୍କର ଦୁଇ ପୁଅ ମରିଗଲେ ..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4000">
                <a:solidFill>
                  <a:srgbClr val="FF0000"/>
                </a:solidFill>
              </a:rPr>
              <a:t>ଆଜିର ଶବ୍ଦ |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3600">
                <a:solidFill>
                  <a:schemeClr val="bg1">
                    <a:lumMod val="50000"/>
                  </a:schemeClr>
                </a:solidFill>
              </a:rPr>
              <a:t>ତୁମ୍ଭର ଲୋକମାନେ ମୋର ଲୋକ ଓ ତୁମ୍ଭର ପରମେଶ୍ୱର ମୋର ପରମେଶ୍ୱର ହେବେ।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ରୁଥ</a:t>
            </a:r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28 ଶ୍ବରଙ୍କ ବାକ୍ୟ |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4400"/>
              <a:t>ହାନ୍ନାଙ୍କ ପ୍ରାର୍ଥନା |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4000">
                <a:solidFill>
                  <a:srgbClr val="FF0000"/>
                </a:solidFill>
              </a:rPr>
              <a:t>ଆଜିର ଶବ୍ଦ |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ବାଳକ ଶାମୁୟେଲ ସଦାପ୍ରଭୁଙ୍କ ସପକ୍ଷରେ ଓ ଲୋକମାନଙ୍କ ସପକ୍ଷରେ ବ grow ିବାକୁ ଲାଗିଲେ।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ଶାମୁୟେଲ |</a:t>
            </a:r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ହାନ୍ନାଙ୍କର କ son ଣସି ପୁତ୍ର ନଥିଲେ। ତେଣୁ, ସେ ଏତେ ଦୁ sad ଖିତ ହେଲେ ଯେ ସେ God ଶ୍ବରଙ୍କ ନିକଟରେ ପ୍ରାର୍ଥନା କଲେ | “ହେ ପରମପିତା ପରମେଶ୍ୱର, ଯଦି ତୁମେ ମୋତେ ଏକ ପୁତ୍ର ଦିଅ, ତେବେ ମୁଁ ତାଙ୍କୁ ଜୀବନସାରା ତୁମ ପାଇଁ ଦେବି।”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His ଶ୍ବର ତାଙ୍କ ପ୍ରାର୍ଥନାକୁ ମନେ ପକାଇଲେ ଏବଂ ହାନ୍ନାଙ୍କୁ ଶାମୁୟେଲ ନାମକ ଏକ ପୁତ୍ର ଦେଲେ |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ସେ ପୂର୍ବରୁ ପ୍ରାର୍ଥନା କରୁଥିବା ବେଳେ ହାନ୍ନା ତାଙ୍କ ପୁତ୍ରଙ୍କୁ ମନ୍ଦିରରେ ଉପାସନା କରିବାକୁ ଦେଇଥିଲେ।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ଶାମୁୟେଲ ମନ୍ଦିରରେ ପରମେଶ୍ୱରଙ୍କ ଉପାସନା କରୁଥିଲେ। ସେ ମନୁଷ୍ୟ ଏବଂ God ଶ୍ବରଙ୍କଠାରୁ ଅନେକ ଅନୁଗ୍ରହ ପାଇଲେ |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ଛୋଟ ସାମୁଏଲ ଏକ ଛୋଟ ପିଲା ହେବା ପାଇଁ ଭଲ ଭାବରେ ବ grew ିଥିଲେ | ତା’ପରେ, ପରେ, ସେ ଜଣେ ଭବିଷ୍ୟ‌ଦ୍‌ବକ୍ତା ହେଲେ ଯିଏ God's ଶ୍ବରଙ୍କ ସ୍ୱର ଶୁଣୁଥିଲେ |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ମିଶରର ରାଜା ଫାରୋଙ୍କୁ ମୋଶା God's ଶ୍ବରଙ୍କ ଆଦେଶ କହିଥିଲେ। "ସଦାପ୍ରଭୁ ଏହା କହନ୍ତି: ମୋର ଲୋକମାନଙ୍କୁ ଯିବାକୁ ଦିଅ, ଯେପରି ସେମାନେ ମୋର ଉପାସନା କରିବେ।"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4000">
                <a:solidFill>
                  <a:srgbClr val="FF0000"/>
                </a:solidFill>
              </a:rPr>
              <a:t>ଆଜିର ଶିକ୍ଷା |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Hannah ଶ୍ବର ହାନ୍ନାଙ୍କର ସମସ୍ତ ପ୍ରାର୍ଥନା ଶୁଣିଲେ, ତାଙ୍କୁ ମନେ ପକାଇଲେ ଏବଂ ଏହାର ସମ୍ପୂର୍ଣ୍ଣ ଉତ୍ତର ଦେଲେ |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o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ଭଗବାନ ଆମର ସମସ୍ତ ପ୍ରାର୍ଥନା ଶୁଣୁଛନ୍ତି |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o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ତେଣୁ, ଆମେ ପ୍ରାର୍ଥନା କରିବା ଜରୁରୀ |</a:t>
            </a:r>
          </a:p>
          <a:p>
            <a:pPr xmlns:a="http://schemas.openxmlformats.org/drawingml/2006/main" algn="ctr"/>
            <a:r xmlns:a="http://schemas.openxmlformats.org/drawingml/2006/main">
              <a:rPr lang="o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ଗମ୍ଭୀର ଏବଂ ସଚ୍ଚୋଟ ଭାବରେ |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3200"/>
              <a:t>ଭଗବାନ?</a:t>
            </a:r>
            <a:r xmlns:a="http://schemas.openxmlformats.org/drawingml/2006/main">
              <a:rPr lang="o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3600">
                <a:solidFill>
                  <a:srgbClr val="C00000"/>
                </a:solidFill>
              </a:rPr>
              <a:t>ଭଗବାନ 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Our ଶ୍ବର ଆମର ପ୍ରାର୍ଥନା ଶୁଣିଲେ ଏବଂ ବିଶ୍ୱସ୍ତ ଭାବରେ ଉତ୍ତର ଦେଲେ |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4000">
                <a:solidFill>
                  <a:srgbClr val="FF0000"/>
                </a:solidFill>
              </a:rPr>
              <a:t>ଆଜି |</a:t>
            </a:r>
            <a:r xmlns:a="http://schemas.openxmlformats.org/drawingml/2006/main">
              <a:rPr lang="or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or" altLang="ko-KR" sz="4000">
                <a:solidFill>
                  <a:srgbClr val="FF0000"/>
                </a:solidFill>
              </a:rPr>
              <a:t>କୁଇଜ୍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ହାନ୍ନା କାହିଁକି ଏତେ ଦୁ sad ଖିତ ହେଲେ?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St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ପେଟ ଯନ୍ତ୍ରଣା ହେତୁ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ନ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ଥିବାରୁ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କ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 ଣସି ପୁଅ ହେତୁ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କାରଣ ସେ ଅସୁନ୍ଦର ଥିଲେ |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en-US" sz="2800">
                <a:solidFill>
                  <a:srgbClr val="FF0000"/>
                </a:solidFill>
              </a:rPr>
              <a:t>କ </a:t>
            </a:r>
            <a:r xmlns:a="http://schemas.openxmlformats.org/drawingml/2006/main">
              <a:rPr lang="or" altLang="ko-KR" sz="2800">
                <a:solidFill>
                  <a:srgbClr val="FF0000"/>
                </a:solidFill>
              </a:rPr>
              <a:t>no ଣସି ପୁଅ ହେତୁ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4000">
                <a:solidFill>
                  <a:srgbClr val="FF0000"/>
                </a:solidFill>
              </a:rPr>
              <a:t>ଆଜିର ଶବ୍ଦ |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ବାଳକ ଶାମୁୟେଲ ସଦାପ୍ରଭୁଙ୍କ ସପକ୍ଷରେ ଓ ଲୋକମାନଙ୍କ ସପକ୍ଷରେ ବ grow ିବାକୁ ଲାଗିଲେ।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ଶାମୁୟେଲ |</a:t>
            </a:r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ନା।</a:t>
            </a:r>
            <a:r xmlns:a="http://schemas.openxmlformats.org/drawingml/2006/main">
              <a:rPr lang="o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o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ପରମେଶ୍ୱରଙ୍କ ବାକ୍ୟ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4400"/>
              <a:t>ରାଜା ଶାଉଲ, ଇସ୍ରାଏଲର ପ୍ରଥମ ରାଜା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4000">
                <a:solidFill>
                  <a:srgbClr val="FF0000"/>
                </a:solidFill>
              </a:rPr>
              <a:t>ଆଜିର ଶବ୍ଦ |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ସଦାପ୍ରଭୁ ଉତ୍ତର ଦେଲେ, "ସେମାନଙ୍କ କଥା ଶୁଣ ଓ ସେମାନଙ୍କୁ ରାଜା ଦିଅ।" ଶାମୁୟେଲ ଇସ୍ରାଏଲର ଲୋକମାନଙ୍କୁ କହିଲେ, ସମସ୍ତେ ନିଜ ନିଜ ସହରକୁ ଫେରିଯାଆନ୍ତି।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ଶାମୁୟେଲ |</a:t>
            </a:r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"ଆମକୁ ଜଣେ ରାଜା ଦରକାର!" ଇସ୍ରାଏଲର ଲୋକମାନେ ଶାମୁୟେଲଙ୍କୁ ସେମାନଙ୍କ ପାଇଁ ଜଣେ ରାଜା ଦେବାକୁ କହିଥିଲେ।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ସେମାନେ ଯେପରି ପଚାରିଲେ ମୁଁ ସେମାନଙ୍କୁ ଜଣେ ରାଜା ଦେବି। ”Samuel ଶ୍ବର ଶାମୁୟେଲଙ୍କୁ ଉତ୍ତର ଦେଲେ।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Saul ଶ୍ବର ଶାଉଲଙ୍କୁ ଶାମୁୟେଲଙ୍କ ନିକଟକୁ ପଠାଇଲେ | Samuel ଶ୍ବର ଶାମୁୟେଲଙ୍କୁ ଇସ୍ରାଏଲର ରାଜା ହେବାକୁ ତାଙ୍କ ମୁଣ୍ଡରେ ତେଲ pour ାଳିବାକୁ ଦେଲେ |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"ଏହା ଆମର ନେତା ଶାଉଲ।" ଶାମୁୟେଲ ଇସ୍ରାଏଲୀୟମାନଙ୍କୁ ଜଣାଇଲେ ଯେ God ଶ୍ବର ଶାଉଲଙ୍କୁ ଇସ୍ରାଏଲର ନେତା ଭାବରେ ନିଯୁକ୍ତ କଲେ |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"କେବେ ନୁହେ! ଭଗବାନ କିଏ? ମୁଁ ଜଣେ god ଶ୍ୱର “ଫାରୋ ଏହାକୁ ଦୃ strongly ଭାବରେ ମନା କରିଦେଲେ |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ପ୍ରଥମେ, ଶାଉଲ ଇସ୍ରାଏଲୀୟମାନଙ୍କୁ ଭଲ ଭାବରେ God's ଶ୍ବରଙ୍କ ଇଚ୍ଛା ପାଳନ କଲେ | ତଥାପି, ସେ ଏକ ଖରାପ ରାଜା ହେଲେ ଯିଏ ଅହଂକାର ଏବଂ ଗର୍ବ ହେତୁ God's ଶ୍ବରଙ୍କ ଇଚ୍ଛାକୁ ବିଶ୍ୱାସଘାତକତା କଲେ |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4000">
                <a:solidFill>
                  <a:srgbClr val="FF0000"/>
                </a:solidFill>
              </a:rPr>
              <a:t>ଆଜିର ଶିକ୍ଷା |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ପ୍ରଥମେ ଶାଉଲ ନମ୍ର ଥିଲେ।</a:t>
            </a:r>
          </a:p>
          <a:p>
            <a:pPr xmlns:a="http://schemas.openxmlformats.org/drawingml/2006/main" algn="ctr"/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ତଥାପି, ସେ ଜଣେ ରାଜା ହେବା ପରେ,</a:t>
            </a:r>
          </a:p>
          <a:p>
            <a:pPr xmlns:a="http://schemas.openxmlformats.org/drawingml/2006/main" algn="ctr"/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ସେ ଆଉ God's ଶ୍ବରଙ୍କ ଇଚ୍ଛା ପାଳନ କଲେ ନାହିଁ |</a:t>
            </a:r>
          </a:p>
          <a:p>
            <a:pPr xmlns:a="http://schemas.openxmlformats.org/drawingml/2006/main" algn="ctr"/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ସେ ଅହଂକାରୀ ଓ ଲୋଭୀ ହେଲେ।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ଯେତେବେଳେ ତୁମର ପିତା God ଶ୍ବର ତୁମକୁ ଉଠାନ୍ତି ତୁମେ ନିରନ୍ତର ନମ୍ର ହେବାକୁ ପଡିବ |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3200"/>
              <a:t>ଭଗବାନ?</a:t>
            </a:r>
            <a:r xmlns:a="http://schemas.openxmlformats.org/drawingml/2006/main">
              <a:rPr lang="o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3600">
                <a:solidFill>
                  <a:srgbClr val="C00000"/>
                </a:solidFill>
              </a:rPr>
              <a:t>ଭଗବାନ 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ଭଗବାନ ନମ୍ର ଲୋକଙ୍କୁ ଭଲ ପାଆନ୍ତି,</a:t>
            </a:r>
          </a:p>
          <a:p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କିନ୍ତୁ ଗର୍ବୀମାନଙ୍କୁ ପ୍ରତ୍ୟାଖ୍ୟାନ କରେ।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4000">
                <a:solidFill>
                  <a:srgbClr val="FF0000"/>
                </a:solidFill>
              </a:rPr>
              <a:t>ଆଜିର କୁଇଜ୍ |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ଇସ୍ରାଏଲୀୟମାନେ ଶାମୁୟେଲଙ୍କୁ କ'ଣ ପଚାରିଲେ?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ଖାଦ୍ୟ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ରାଜା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God God ଶ୍ବରଙ୍କ ବାକ୍ୟ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|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ଘର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or" altLang="ko-KR" sz="2800">
                <a:solidFill>
                  <a:srgbClr val="FF0000"/>
                </a:solidFill>
              </a:rPr>
              <a:t>ରାଜା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4000">
                <a:solidFill>
                  <a:srgbClr val="FF0000"/>
                </a:solidFill>
              </a:rPr>
              <a:t>ଆଜିର ଶବ୍ଦ |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ସଦାପ୍ରଭୁ ଉତ୍ତର ଦେଲେ, "ସେମାନଙ୍କ କଥା ଶୁଣ ଓ ସେମାନଙ୍କୁ ରାଜା ଦିଅ।" ଏହା ପରେ ଶାମୁୟେଲ ଇସ୍ରାଏଲର ଲୋକମାନଙ୍କୁ କହିଲେ, ସମସ୍ତେ ନିଜ ସହରକୁ ଫେରିଯାଆନ୍ତି।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ଶାମୁୟେଲ |</a:t>
            </a:r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ନା।</a:t>
            </a:r>
            <a:r xmlns:a="http://schemas.openxmlformats.org/drawingml/2006/main">
              <a:rPr lang="o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o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ପରମେଶ୍ୱରଙ୍କ ବାକ୍ୟ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4000"/>
              <a:t>ଯୁବକ ବାଳକ, ଦାଉଦ ଯିଏ ଗଲିୟାତ୍ଙ୍କୁ ହତ୍ୟା କରିଥିଲେ |</a:t>
            </a:r>
            <a:r xmlns:a="http://schemas.openxmlformats.org/drawingml/2006/main">
              <a:rPr lang="or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4000">
                <a:solidFill>
                  <a:srgbClr val="FF0000"/>
                </a:solidFill>
              </a:rPr>
              <a:t>ଆଜିର ଶବ୍ଦ |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ଦାଉଦ ପଲେଷ୍ଟୀୟକୁ କହିେଲ, "ତୁମ୍େଭ ଖଡ୍ଗ, ବର୍ଚ୍ଛା ଓ ବର୍ଚ୍ଛା େର ମୋ 'ବିରୁଦ୍ଧ େର ଆସିଛ, କିନ୍ତୁ ମୁଁ ସର୍ବଶକ୍ତିମାନ୍ ସଦାପ୍ରଭୁଙ୍କ ନାମରେ ଆସୁଅଛି।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ଶାମୁୟେଲ |</a:t>
            </a:r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ପଲେଷ୍ଟୀୟ ଶିବିରରେ ଗୋଲିୟତ ନାମକ ଜଣେ ବିଶାଳ ସ soldier ନିକ ଥିଲେ। ସେ ଯୁଦ୍ଧ ଆରମ୍ଭ କରି God's ଶ୍ବରଙ୍କ ନାମକୁ ଅପମାନିତ କଲେ |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ତାଙ୍କୁ ଭୟଭୀତ କରିଥିବାରୁ ତାଙ୍କ ବିରୁଦ୍ଧରେ ଲ to ିବାକୁ କେହି ସାହସ କଲେ ନାହିଁ।</a:t>
            </a:r>
          </a:p>
          <a:p>
            <a:r xmlns:a="http://schemas.openxmlformats.org/drawingml/2006/main">
              <a:rPr lang="o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ସେହି ସମୟରେ, ବାଳକ, ଦାଉଦ ଶାଉଲଙ୍କୁ କହିଲେ, “ମୁଁ ଯାଇ ତାଙ୍କ ସହିତ ଯୁଦ୍ଧ କରିବି।”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ଯଦି ଭଗବାନ ମୋ ସହିତ ଅଛନ୍ତି ତେବେ ମୁଁ ତାଙ୍କୁ ପରାସ୍ତ କରିପାରିବି। '</a:t>
            </a:r>
          </a:p>
          <a:p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ଦାଉଦ ପାଞ୍ଚଟି ସୁଗମ ପଥର ସହିତ ଗଲିୟାତ ନିକଟକୁ ଗଲେ।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ମୋଶା ପରମେଶ୍ୱରଙ୍କ ନିକଟରେ ପ୍ରାର୍ଥନା କଲେ। “ପ୍ରଭୁ, ଦୟାକରି ମୋତେ ଜଣାନ୍ତୁ ତୁମେ ବର୍ତ୍ତମାନଠାରୁ କଣ କରିବ।”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ଦାଉଦ ଗଲିୟାତକୁ କହିଲେ, ଯିଏ ଖଡ୍ଗ ଓ ବର୍ଚ୍ଛା ଦ୍ୱାରା ତାଙ୍କ ବିରୁଦ୍ଧରେ ଆସିଲେ। "ମୁଁ ସଦାପ୍ରଭୁ ପରମେଶ୍ବରଙ୍କ ନାମରେ ଲ fight େ।"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ଦାଉଦ ଏକ ପଥର ଫିଙ୍ଗି ଗଲିୟାତକୁ ତାଙ୍କ କପାଳରେ ଆଘାତ କଲେ।</a:t>
            </a:r>
          </a:p>
          <a:p>
            <a:r xmlns:a="http://schemas.openxmlformats.org/drawingml/2006/main">
              <a:rPr lang="o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God's ଶ୍ବରଙ୍କ ସାହାଯ୍ୟରେ ଦାଉଦ ଏହି ଯୁଦ୍ଧରେ ବିଜୟ ଲାଭ କଲେ |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4000">
                <a:solidFill>
                  <a:srgbClr val="FF0000"/>
                </a:solidFill>
              </a:rPr>
              <a:t>ଆଜିର ଶିକ୍ଷା |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ଇସ୍ରାଏଲର ସ soldiers ନିକମାନେ ଭୟଭୀତ ହେଲେ</a:t>
            </a:r>
            <a:r xmlns:a="http://schemas.openxmlformats.org/drawingml/2006/main">
              <a:rPr lang="o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o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ବିଶାଳ ଗଲିୟାତର ସେମାନେ ତାହାଙ୍କୁ ଭୟ କରୁଥିଲେ।</a:t>
            </a:r>
          </a:p>
          <a:p>
            <a:pPr xmlns:a="http://schemas.openxmlformats.org/drawingml/2006/main" algn="ctr"/>
            <a:r xmlns:a="http://schemas.openxmlformats.org/drawingml/2006/main">
              <a:rPr lang="o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ତଥାପି, David ଶ୍ବରଙ୍କ ସୁରକ୍ଷା ଉପରେ ବିଶ୍ୱାସ କରୁଥିବା ଦାଉଦ ସାହସର ସହିତ ତାଙ୍କ ବିରୁଦ୍ଧରେ ଲ fought ଼ି ତାଙ୍କୁ ପରାସ୍ତ କଲେ |</a:t>
            </a:r>
          </a:p>
          <a:p>
            <a:pPr xmlns:a="http://schemas.openxmlformats.org/drawingml/2006/main" algn="ctr"/>
            <a:r xmlns:a="http://schemas.openxmlformats.org/drawingml/2006/main">
              <a:rPr lang="o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ଆମେ ବିଶ୍ୱାସ କରିବା ଉଚିତ୍ ଯେ always ଶ୍ବର ସର୍ବଦା ଆମକୁ ସୁରକ୍ଷା ଦିଅନ୍ତି | ବିଶ୍ belief ାସ ଦ୍ୱାରା ଆମେ ସାହସ ପାଇପାରିବା ଯେ କ any ଣସି ପରିସ୍ଥିତିରେ ଭଗବାନ ଆମକୁ ରକ୍ଷା କରିବେ |</a:t>
            </a:r>
          </a:p>
          <a:p>
            <a:pPr xmlns:a="http://schemas.openxmlformats.org/drawingml/2006/main" algn="ctr"/>
            <a:r xmlns:a="http://schemas.openxmlformats.org/drawingml/2006/main">
              <a:rPr lang="o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ସାହସ ଯାହା God ଶ୍ବରଙ୍କ ଉପରେ ବିଶ୍ belief ାସରୁ ଆସିଥାଏ ଯେକ any ଣସି ଭୟକୁ ଦୂର କରିପାରିବ |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3200"/>
              <a:t>ଭଗବାନ?</a:t>
            </a:r>
            <a:r xmlns:a="http://schemas.openxmlformats.org/drawingml/2006/main">
              <a:rPr lang="o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3600">
                <a:solidFill>
                  <a:srgbClr val="C00000"/>
                </a:solidFill>
              </a:rPr>
              <a:t>ଭଗବାନ 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ଯେଉଁମାନେ ତାଙ୍କ ପାଇଁ ଲ fight ନ୍ତି ସେମାନଙ୍କୁ God ଶ୍ବର ବିଜୟ ପ୍ରଦାନ କରନ୍ତି |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4000"/>
              <a:t>ଆଜିର କୁଇଜ୍ |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ଦାଉଦ ଗଲିୟାତକୁ କ'ଣ ଫିଙ୍ଗିଥିଲେ?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Ord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ଖଣ୍ଡା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ବର୍ଚ୍ଛା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ପଥର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ield ାଲ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or" altLang="ko-KR" sz="2800">
                <a:solidFill>
                  <a:srgbClr val="FF0000"/>
                </a:solidFill>
              </a:rPr>
              <a:t>ପଥର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4000">
                <a:solidFill>
                  <a:srgbClr val="FF0000"/>
                </a:solidFill>
              </a:rPr>
              <a:t>ଆଜିର ଶବ୍ଦ |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ଦାଉଦ ପଲେଷ୍ଟୀୟକୁ କହିେଲ, "ତୁମ୍େଭ ଖଡ୍ଗ, ବର୍ଚ୍ଛା ଓ ବର୍ଚ୍ଛା େର ମୋ 'ବିରୁଦ୍ଧ େର ଆସିଛ, କିନ୍ତୁ ମୁଁ ସର୍ବଶକ୍ତିମାନ୍ ସଦାପ୍ରଭୁଙ୍କ ନାମରେ ଆସୁଅଛି।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ଶାମୁୟେଲ |</a:t>
            </a:r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ପରମେଶ୍ୱର ମିଶରର ସମଗ୍ର ଦେଶରେ ଦଶଟି ବିପର୍ଯ୍ୟୟ ଘଟାଇଲେ। ଇଜିପ୍ଟର ଲୋକ ଏବଂ ଫାରୋ ପ୍ରକୃତ God ଶ୍ବର କିଏ ବୋଲି ଜାଣିବାକୁ ପାଇଲେ |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“ମୋଶା, ବର୍ତ୍ତମାନ ତୁମର ସମସ୍ତ ଇସ୍ରାଏଲୀୟମାନଙ୍କ ସହିତ ମିଶରରୁ ବାହାରି ଯାଅ।” ସେମାନଙ୍କୁ ଛାଡ଼ିଦେବା ଛଡା ଫାରୋଙ୍କର କ choice ଣସି ବିକଳ୍ପ ନଥିଲା।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4000">
                <a:solidFill>
                  <a:srgbClr val="FF0000"/>
                </a:solidFill>
              </a:rPr>
              <a:t>ଆଜିର ଶିକ୍ଷା |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ଫାରୋ ଭାବିଲେ ଯେ ସେ God ଶ୍ବରଙ୍କୁ ଅଣଦେଖା କରିବାରେ ସବୁଠାରୁ ଶକ୍ତିଶାଳୀ |</a:t>
            </a:r>
            <a:r xmlns:a="http://schemas.openxmlformats.org/drawingml/2006/main">
              <a:rPr lang="or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ତେଣୁ ତାଙ୍କୁ ବଡ ବିପର୍ଯ୍ୟୟର ସମ୍ମୁଖୀନ ହେବାକୁ ପଡିଲା |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ଆମକୁ ସ୍ୱୀକାର କରିବାକୁ ହେବ ଯେ God ଶ୍ବର ସର୍ବଶକ୍ତିମାନ ଆମ ନୁହେଁ |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or" altLang="ko-KR" sz="4000">
                <a:solidFill>
                  <a:srgbClr val="FF0000"/>
                </a:solidFill>
              </a:rPr>
              <a:t>ଆଜିର ଶବ୍ଦ |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ସଦାପ୍ରଭୁ ଦେଖିଲେ ଯେ ସେ ଦେଖିବା ପାଇଁ ଯାଇଛନ୍ତି, ପରମେଶ୍ୱର ତାହାଙ୍କୁ ଡାକିଲେ</a:t>
            </a:r>
          </a:p>
          <a:p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ବୁଦା ଭିତରୁ,</a:t>
            </a:r>
          </a:p>
          <a:p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"ମୋଶା! ମୋଶା!" ମୋଶା କହିଲେ, ମୁଁ ଏଠାରେ ଅଛି।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ଯାତ୍ରା</a:t>
            </a:r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 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3200"/>
              <a:t>ଭଗବାନ?</a:t>
            </a:r>
            <a:r xmlns:a="http://schemas.openxmlformats.org/drawingml/2006/main">
              <a:rPr lang="o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3600">
                <a:solidFill>
                  <a:srgbClr val="C00000"/>
                </a:solidFill>
              </a:rPr>
              <a:t>ଭଗବାନ 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ଭଗବାନ ଭିନ୍ନ ରୂପ ପ୍ରତିମା ବା ଅନ୍ୟ ମିଥ୍ୟା ଦେବତା |</a:t>
            </a:r>
          </a:p>
          <a:p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God ଶ୍ବର ଜୀବିତ ଏବଂ ତାଙ୍କର ପରାକ୍ରମ ସହିତ କାର୍ଯ୍ୟ କରୁଛନ୍ତି |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4000">
                <a:solidFill>
                  <a:srgbClr val="FF0000"/>
                </a:solidFill>
              </a:rPr>
              <a:t>ଆଜିର କୁଇଜ୍ |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Egypt ଶ୍ବର ମିଶର ଉପରେ କେତେ ବିପର୍ଯ୍ୟୟ ଛାଡିଦେଲେ?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ପାଞ୍ଚ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ସାତ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ବାର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ଦଶ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or" altLang="ko-KR" sz="2800">
                <a:solidFill>
                  <a:srgbClr val="FF0000"/>
                </a:solidFill>
              </a:rPr>
              <a:t>ଦଶ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4000">
                <a:solidFill>
                  <a:srgbClr val="FF0000"/>
                </a:solidFill>
              </a:rPr>
              <a:t>ଆଜିର ଶବ୍ଦ |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ଏବଂ ମିଶରୀୟମାନେ ଜାଣିବେ ଯେ ମୁଁ ସଦାପ୍ରଭୁ ଅଟେ ଯେତେବେଳେ ମୁଁ ମିଶର ବିରୁଦ୍ଧରେ ହାତ ବ and ଼ାଇ ଇସ୍ରାଏଲୀୟମାନଙ୍କୁ ସେଥିରୁ ବାହାର କରିଦେବି।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ଯାତ୍ରା</a:t>
            </a:r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 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ନା। 18</a:t>
            </a:r>
            <a:r xmlns:a="http://schemas.openxmlformats.org/drawingml/2006/main">
              <a:rPr lang="o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o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God ଶ୍ବରଙ୍କ ବାକ୍ୟ |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4400"/>
              <a:t>ମେଘ ସ୍ତମ୍ଭ</a:t>
            </a:r>
          </a:p>
          <a:p>
            <a:pPr xmlns:a="http://schemas.openxmlformats.org/drawingml/2006/main" algn="ctr"/>
            <a:r xmlns:a="http://schemas.openxmlformats.org/drawingml/2006/main">
              <a:rPr lang="or" altLang="ko-KR" sz="4400"/>
              <a:t>ଏବଂ ଅଗ୍ନି ସ୍ତମ୍ଭ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4000">
                <a:solidFill>
                  <a:srgbClr val="FF0000"/>
                </a:solidFill>
              </a:rPr>
              <a:t>ଆଜିର ଶବ୍ଦ |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ଦିନସାରା ସଦାପ୍ରଭୁ ମେଘ ସ୍ତମ୍ଭରେ ସେମାନଙ୍କ ଆଗରେ ଗଲେ ଏବଂ ରାତିରେ ସେମାନଙ୍କୁ ଆଲୋକ ଦେବା ପାଇଁ ଅଗ୍ନି ସ୍ତମ୍ଭରେ ଗଲେ, ଯାହାଫଳରେ ସେମାନେ ଦିନରାତି ଯାତ୍ରା କରିପାରନ୍ତି।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ଯାତ୍ରା 13: 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ଇସ୍ରାଏଲର ଲୋକମାନେ ମିଶରରେ 430 ବର୍ଷ ବାସ କଲେ। 430 ବର୍ଷ ଶେଷରେ ସେମାନେ ପ୍ରତିଜ୍ଞା କରାଯାଇଥିବା ଭୂମି-କିଣାନକୁ ଫେରିବା ପାଇଁ ମିଶର ଛାଡିଥିଲେ |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“ଆମେ କିପରି ସଠିକ୍ ରାସ୍ତା ପାଇପାରିବା?”, “ଯଦି ଆମେ ରାସ୍ତାରେ ଖରାପ ଲୋକଙ୍କୁ ଭେଟିବା ତେବେ କଣ ହେବ?” ସେମାନେ ବହୁତ ଚିନ୍ତିତ ହେଲେ |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ସେହି ସମୟରେ, God ଶ୍ବର ସେମାନଙ୍କୁ ପ୍ରମାଣ ଦେଖାଇଲେ ଯେ ସେ ସେମାନଙ୍କୁ ମାର୍ଗଦର୍ଶନ କରୁଛନ୍ତି | ଏହା ମେଘ ସ୍ତମ୍ଭ ଥିଲା।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ରାତିରେ ଏହା ଅଗ୍ନି ସ୍ତମ୍ଭରେ ପରିଣତ ହେଲା | ଏହିପରି, ଭଗବାନ ସେମାନଙ୍କୁ ଦିନରାତି ମାର୍ଗଦର୍ଶନ କଲେ |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“ଆମ୍ଭେମାନେ ଭୟ କରୁ ନାହୁଁ, କାରଣ ପରମେଶ୍ୱର ଆମ୍ଭମାନଙ୍କ ସହିତ ଅଛନ୍ତି!” ଇସ୍ରାଏଲୀୟମାନେ ମେଘ ସ୍ତମ୍ଭ ଓ ଅଗ୍ନି ସ୍ତମ୍ଭ ସହିତ ସେମାନଙ୍କୁ ମାର୍ଗଦର୍ଶନ କରିଥିବାରୁ God ଶ୍ବରଙ୍କୁ ଧନ୍ୟବାଦ ଦେଲେ |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ଦିନେ, ଯେତେବେଳେ ମୋଶା ଦେଖିଲେ ଜଣେ ମିଶରୀୟ ଜଣେ ଇସ୍ରାଏଲକୁ ପିଟୁଛନ୍ତି, ସେତେବେଳେ ସେ ରାଗିଗଲେ, ନିଜ ଲୋକଙ୍କ ପକ୍ଷ ନେଇ ମିଶରୀୟଙ୍କୁ ହତ୍ୟା କଲେ।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4000">
                <a:solidFill>
                  <a:srgbClr val="FF0000"/>
                </a:solidFill>
              </a:rPr>
              <a:t>ଆଜି |</a:t>
            </a:r>
            <a:r xmlns:a="http://schemas.openxmlformats.org/drawingml/2006/main">
              <a:rPr lang="or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or" altLang="ko-KR" sz="4000">
                <a:solidFill>
                  <a:srgbClr val="FF0000"/>
                </a:solidFill>
              </a:rPr>
              <a:t>ଶିକ୍ଷା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ଯେତେବେଳେ ଅନେକ ଇସ୍ରାଏଲ୍ ଲୋକ ବିପଜ୍ଜନକ ମରୁଭୂମି ପାର ହେଲେ, God ଶ୍ବର ସେମାନଙ୍କୁ ପ୍ରମାଣ ଦେଖାଇଲେ ଯେ ସେ ସେମାନଙ୍କୁ ମେଘ ସ୍ତମ୍ଭ ଏବଂ ଅଗ୍ନି ସ୍ତମ୍ଭ ଦ୍ୱାରା ମାର୍ଗଦର୍ଶନ କରିଥିଲେ |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ବର୍ତ୍ତମାନ, ଭଗବାନ ମୋ ସହିତ ଅଛନ୍ତି ଏବଂ ମୋତେ ରକ୍ଷା କରନ୍ତୁ | ଚାଲ ଭଗବାନଙ୍କୁ ଧନ୍ୟବାଦ ଦେବା |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3200"/>
              <a:t>ଭଗବାନ?</a:t>
            </a:r>
            <a:r xmlns:a="http://schemas.openxmlformats.org/drawingml/2006/main">
              <a:rPr lang="o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3600">
                <a:solidFill>
                  <a:srgbClr val="C00000"/>
                </a:solidFill>
              </a:rPr>
              <a:t>ଭଗବାନ 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ଭଗବାନ ସର୍ବଦା ଆମ ସହିତ ଅଛନ୍ତି |</a:t>
            </a:r>
          </a:p>
          <a:p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ଏବଂ ସେ ଆମକୁ ଦିନରାତି ରକ୍ଷା କରନ୍ତି |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4000">
                <a:solidFill>
                  <a:srgbClr val="FF0000"/>
                </a:solidFill>
              </a:rPr>
              <a:t>ଆଜିର କୁଇଜ୍ |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ଯେତେବେଳେ ଇସ୍ରାଏଲୀୟମାନେ ମିଶରରୁ ଚାଲିଗଲେ, God ଶ୍ବର ସେମାନଙ୍କୁ କ’ଣ ମାର୍ଗଦର୍ଶନ କଲେ?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Cloud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ମେଘ ସ୍ତମ୍ଭ ଏବଂ ଅଗ୍ନି ସ୍ତମ୍ଭ |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ପକ୍ଷୀ ଏବଂ ମାଛ |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ସୂର୍ଯ୍ୟ ଏବଂ ଚନ୍ଦ୍ର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କୁକୁର ଏବଂ ବିଲେଇ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en-US" sz="2800">
                <a:solidFill>
                  <a:srgbClr val="FF0000"/>
                </a:solidFill>
              </a:rPr>
              <a:t>Cloud </a:t>
            </a:r>
            <a:r xmlns:a="http://schemas.openxmlformats.org/drawingml/2006/main">
              <a:rPr lang="or" altLang="ko-KR" sz="2800">
                <a:solidFill>
                  <a:srgbClr val="FF0000"/>
                </a:solidFill>
              </a:rPr>
              <a:t>ମେଘ ସ୍ତମ୍ଭ ଏବଂ ଅଗ୍ନି ସ୍ତମ୍ଭ |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4000">
                <a:solidFill>
                  <a:srgbClr val="FF0000"/>
                </a:solidFill>
              </a:rPr>
              <a:t>ଆଜିର ଶବ୍ଦ |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ଦିନସାରା ସଦାପ୍ରଭୁ ମେଘ ସ୍ତମ୍ଭରେ ସେମାନଙ୍କ ଆଗରେ ଗଲେ ଏବଂ ରାତିରେ ସେମାନଙ୍କୁ ଆଲୋକ ଦେବା ପାଇଁ ଅଗ୍ନି ସ୍ତମ୍ଭରେ ଗଲେ, ଯାହାଫଳରେ ସେମାନେ ଦିନରାତି ଯାତ୍ରା କରିପାରନ୍ତି।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ଯାତ୍ରା 13: 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ନଂ 19 God ଶ୍ବରଙ୍କ ବାକ୍ୟ |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4400"/>
              <a:t>ଇସ୍ରାଏଲୀୟମାନେ ଶୁଖିଲା ଭୂମିରେ ବିଭାଜିତ ସମୁଦ୍ର ଦେଇ ଯାଉଛନ୍ତି |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4000">
                <a:solidFill>
                  <a:srgbClr val="FF0000"/>
                </a:solidFill>
              </a:rPr>
              <a:t>ଆଜିର ଶବ୍ଦ |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ଏହା ପରେ ମୋଶା ସମୁଦ୍ର ଉପରେ ହାତ ବ and ଼ାଇଲେ। ଜଳ ଦୁଇଭାଗ ହେଲା,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ଯାତ୍ରା</a:t>
            </a:r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ମୋଶା ଏବଂ ଇସ୍ରାଏଲୀୟମାନେ କିଣାନକୁ ଯିବା ବାଟରେ ଲୋହିତ ସାଗରକୁ ଭେଟିଲେ।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ମିଶରୀୟମାନେ ପୁନର୍ବାର ସେମାନଙ୍କୁ ଧରିବା ପାଇଁ ଇସ୍ରାଏଲୀୟମାନଙ୍କୁ ଗୋଡ଼ାଇଲେ।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ତା’ପରେ, ଏକ ଆଶ୍ଚର୍ଯ୍ୟଜନକ ଘଟଣା ଘଟିଗଲା! Red ଶ୍ବର ଲୋହିତ ସାଗରକୁ ବିଭାଜିତ କରିବାକୁ ଦେଲେ ଏବଂ ଇସ୍ରାଏଲୀୟମାନେ ଶୁଖିଲା ଭୂମିରେ ବୁଲିବାକୁ ଦେଲେ |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ମିଶର ସ soldiers ନିକମାନେ ସେମାନଙ୍କୁ ଗୋଡ଼ାଇଲେ, କିନ୍ତୁ ସମୁଦ୍ର ପୁନର୍ବାର ଫେରିଗଲା, ସମସ୍ତ ମିଶରୀୟ ସ soldiers ନିକମାନେ ସମୁଦ୍ରରେ ବୁଡ଼ିଗଲେ। ସେମାନଙ୍କ ମଧ୍ୟରୁ କେହି ବଞ୍ଚି ନାହାଁନ୍ତି।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ଫାରୋ ଏହା ଶୁଣି ମୋଶା ତାଙ୍କୁ ଭୟ କଲେ ଏବଂ ମିଶର ମହଲରୁ ପଳାଇ ମିଦିୟାନ ମରୁଭୂମିରେ ରହିବାକୁ ଗଲେ।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ଆମକୁ ଉଦ୍ଧାର କରିଥିବାରୁ ଆମେ ଭଗବାନଙ୍କୁ ଧନ୍ୟବାଦ ଦେଉଛୁ! ସମସ୍ତ ଇସ୍ରାଏଲୀୟମାନେ ଆନନ୍ଦରେ ଆନନ୍ଦିତ ଗୀତ ଗାଇଲେ।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4000">
                <a:solidFill>
                  <a:srgbClr val="FF0000"/>
                </a:solidFill>
              </a:rPr>
              <a:t>ଆଜିର ଶିକ୍ଷା |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ପରମେଶ୍ୱର ଇସ୍ରାଏଲୀୟମାନଙ୍କୁ ସେମାନଙ୍କର ହତାଶ ପରିସ୍ଥିତିରୁ ରକ୍ଷା କଲେ।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ମୁଁ ମଧ୍ୟ ପାପ ହେତୁ ମରିବାକୁ ପରିସ୍ଥିତିରେ ଥିଲି, କିନ୍ତୁ me ଶ୍ବର ମୋତେ ଉଦ୍ଧାର କରିବାକୁ ଯୀଶୁଙ୍କୁ ପଠାଇଲେ!</a:t>
            </a:r>
          </a:p>
          <a:p>
            <a:pPr xmlns:a="http://schemas.openxmlformats.org/drawingml/2006/main" algn="ctr"/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Me ଶ୍ବର ମୋତେ ଅନନ୍ତ ମୃତ୍ୟୁରୁ ରକ୍ଷା କଲେ!</a:t>
            </a:r>
          </a:p>
          <a:p>
            <a:pPr xmlns:a="http://schemas.openxmlformats.org/drawingml/2006/main" algn="ctr"/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ହେ ଭଗବାନ ପିତା, ଆପଣଙ୍କୁ ବହୁତ ଧନ୍ୟବାଦ!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3200"/>
              <a:t>ଭଗବାନ?</a:t>
            </a:r>
            <a:r xmlns:a="http://schemas.openxmlformats.org/drawingml/2006/main">
              <a:rPr lang="o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3600">
                <a:solidFill>
                  <a:srgbClr val="C00000"/>
                </a:solidFill>
              </a:rPr>
              <a:t>ଭଗବାନ |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ଭଗବାନ ହେଉଛନ୍ତି ଆମର ତ୍ରାଣକର୍ତ୍ତା ଯିଏ ନିଜ ଲୋକଙ୍କୁ ଏକ ଚମତ୍କାର ଉପାୟରେ ଉଦ୍ଧାର କରନ୍ତି |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4000">
                <a:solidFill>
                  <a:srgbClr val="FF0000"/>
                </a:solidFill>
              </a:rPr>
              <a:t>ଆଜିର କୁଇଜ୍ |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ଇସ୍ରାଏଲୀୟମାନେ କିପରି ଲାଲ ସାଗର ପାର ହେଲେ?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Them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ପରମେଶ୍ୱର ସେମାନଙ୍କୁ ଏକ ବଡ଼ ଜାହାଜ ପଠାଇଲେ |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ଭଗବାନ ସେମାନଙ୍କୁ ସମୁଦ୍ର ଜଳ ଉପରେ ଚାଲିବାକୁ ଦିଅନ୍ତୁ |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ଭଗବାନ ଲୋହିତ ସାଗରକୁ ବିଭକ୍ତ କରି ସେମାନଙ୍କୁ ଚାଲିବାକୁ ଦେଲେ |</a:t>
            </a:r>
          </a:p>
          <a:p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ଶୁଷ୍କ ଭୂମି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ଭଗବାନ ସେମାନଙ୍କୁ ସମୁଦ୍ର ଉପରେ ଉଡ଼ିବାକୁ ଦିଅନ୍ତୁ |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or" altLang="ko-KR" sz="2800">
                <a:solidFill>
                  <a:srgbClr val="FF0000"/>
                </a:solidFill>
              </a:rPr>
              <a:t>ଭଗବାନ ଲୋହିତ ସାଗରକୁ ବିଭକ୍ତ କରି ସେମାନଙ୍କୁ ଚାଲିବାକୁ ଦେଲେ |</a:t>
            </a:r>
          </a:p>
          <a:p>
            <a:r xmlns:a="http://schemas.openxmlformats.org/drawingml/2006/main">
              <a:rPr lang="or" altLang="ko-KR" sz="2800">
                <a:solidFill>
                  <a:srgbClr val="FF0000"/>
                </a:solidFill>
              </a:rPr>
              <a:t>ଶୁଷ୍କ ଭୂମି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4000">
                <a:solidFill>
                  <a:srgbClr val="FF0000"/>
                </a:solidFill>
              </a:rPr>
              <a:t>ଆଜିର ଶବ୍ଦ |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ଏହା ପରେ ମୋଶା ସମୁଦ୍ର ଉପରେ ହାତ ବ and ଼ାଇଲେ। ଜଳ ଦୁଇଭାଗ ହେଲା,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ଯାତ୍ରା</a:t>
            </a:r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20 ଶ୍ବରଙ୍କ ବାକ୍ୟ |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3600"/>
              <a:t>ଭଗବାନ ଯିଏ ମାଂସ ଛାଡି ଦିଅନ୍ତି |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4000">
                <a:solidFill>
                  <a:srgbClr val="FF0000"/>
                </a:solidFill>
              </a:rPr>
              <a:t>ଆଜିର ଶବ୍ଦ |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3600">
                <a:solidFill>
                  <a:schemeClr val="bg1">
                    <a:lumMod val="50000"/>
                  </a:schemeClr>
                </a:solidFill>
              </a:rPr>
              <a:t>"ମୁଁ ଇସ୍ରାଏଲର କ୍ରନ୍ଦନ ଶୁଣିଛି। ସେମାନଙ୍କୁ କୁହ, ସନ୍ଧ୍ୟାବେଳେ ତୁମେ ମାଂସ ଖାଇବ ଏବଂ ସକାଳେ ତୁମେ ରୁଟିରେ ପରିପୂର୍ଣ୍ଣ ହେବ। ତାପରେ ତୁମେ ଜାଣିବ ଯେ ମୁଁ ସଦାପ୍ରଭୁ ତୁମ୍ଭମାନଙ୍କର ପରମେଶ୍ୱର।"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ଯାତ୍ରା</a:t>
            </a:r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ଇସ୍ରାଏଲର ମରୁଭୂମିରେ କ food ଣସି ଖାଦ୍ୟ ନଥିଲା। ଏହା ପରେ ସେମାନେ ମୋଶା ଓ ପରମେଶ୍ୱରଙ୍କ ବିରୁଦ୍ଧରେ ଅଭିଯୋଗ କଲେ।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ଏହା ପରେ ସଦାପ୍ରଭୁ ମୋଶାଙ୍କୁ କହିଲେ। ମୁଁ ସ୍ୱର୍ଗରୁ ଖାଦ୍ୟ ତ୍ୟାଗ କରିବି। 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ସକାଳେ ମରୁଭୂମି ଚଟାଣରେ ବରଫ ପରି ପତଳା ଫ୍ଲେକ୍ ଦେଖାଗଲା |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ମୋଶା 40 ବର୍ଷ ମେଷପାଳକ ଭାବରେ ବାସ କଲେ ଏବଂ ଶେଷରେ ତାଙ୍କୁ 80 ବର୍ଷ ହେଲା।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ସନ୍ଧ୍ୟାରେ କୋଇଲା ସେମାନଙ୍କ ଉପରେ ପଡ଼ି ତଳେ ପଡ଼ି ଶିବିରକୁ ଆଚ୍ଛାଦନ କଲା। ସେମାନେ ସେମାନଙ୍କୁ ଏକାଠି କରି ରାନ୍ଧି ଖାଇଲେ। ସେମାନେ ମରୁଭୂମିରେ ମଧ୍ୟ ଭୋକରେ ରହିଲେ ନାହିଁ।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“ଧନ୍ୟବାଦ, ଭଗବାନ!” ମୋଶା ଏବଂ ଇସ୍ରାଏଲର ଲୋକମାନେ God's ଶ୍ବରଙ୍କ ସର୍ବଶକ୍ତିମାନ ଶକ୍ତିରେ ଆଶ୍ଚର୍ଯ୍ୟ ହୋଇଗଲେ |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4000">
                <a:solidFill>
                  <a:srgbClr val="FF0000"/>
                </a:solidFill>
              </a:rPr>
              <a:t>ଆଜିର ଶିକ୍ଷା |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His ଶ୍ବର ତାଙ୍କ ଲୋକମାନଙ୍କୁ ଦ daily ନନ୍ଦିନ ଖାଦ୍ୟ ଯୋଗାଇଦେଲେ ଆଶ୍ଚର୍ଯ୍ୟଜନକ ଉପାୟ ଏବଂ ତାଙ୍କର ସର୍ବଶକ୍ତିମାନ ଶକ୍ତି ମରୁଭୂମିରେ ଯେଉଁଠାରେ ସେମାନେ ପାଇଲେ ନାହିଁ |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ଆମେ ବିଶ୍ believe ାସ କରୁ ଯେ God ଶ୍ବର ଆମକୁ ତାଙ୍କର ଆବଶ୍ୟକୀୟ ଉପାୟକୁ ବିଶ୍ୱସ୍ତ ଭାବରେ ପ୍ରଦାନ କରିବେ |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3200"/>
              <a:t>ଭଗବାନ?</a:t>
            </a:r>
            <a:r xmlns:a="http://schemas.openxmlformats.org/drawingml/2006/main">
              <a:rPr lang="o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3600">
                <a:solidFill>
                  <a:srgbClr val="C00000"/>
                </a:solidFill>
              </a:rPr>
              <a:t>ଭଗବାନ 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ସେ ଅଦ୍ଭୁତ ଭଗବାନ ଯିଏ ଆମର ଆବଶ୍ୟକତା ଆଗରୁ ଜାଣନ୍ତି ଏବଂ ସେମାନଙ୍କୁ ତାଙ୍କର ଚମତ୍କାର ଉପାୟ ଯୋଗାନ୍ତି |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4000">
                <a:solidFill>
                  <a:srgbClr val="FF0000"/>
                </a:solidFill>
              </a:rPr>
              <a:t>ଆଜିର କୁଇଜ୍ |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His ଶ୍ବର ତାଙ୍କର ଭୋକିଲା ଲୋକମାନଙ୍କ ପାଇଁ କ’ଣ ପ୍ରଦାନ କଲେ?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ମାନ୍ନା ଏବଂ କୁଇଲ୍ |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Read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ରୁଟି ଏବଂ କ୍ଷୀର |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ମାଂସ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ଏବଂ ଜଳ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ଚାଉଳ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ଏବଂ ସୁପ୍ |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or" altLang="ko-KR" sz="2800">
                <a:solidFill>
                  <a:srgbClr val="FF0000"/>
                </a:solidFill>
              </a:rPr>
              <a:t>ମାନ୍ନା ଏବଂ କୁଇଲ୍ |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4000">
                <a:solidFill>
                  <a:srgbClr val="FF0000"/>
                </a:solidFill>
              </a:rPr>
              <a:t>ଆଜିର ଶବ୍ଦ |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3600">
                <a:solidFill>
                  <a:schemeClr val="bg1">
                    <a:lumMod val="50000"/>
                  </a:schemeClr>
                </a:solidFill>
              </a:rPr>
              <a:t>"ମୁଁ ଇସ୍ରାଏଲର କ୍ରନ୍ଦନ ଶୁଣିଛି। ସେମାନଙ୍କୁ କୁହ, ସନ୍ଧ୍ୟାବେଳେ ତୁମେ ମାଂସ ଖାଇବ ଏବଂ ସକାଳେ ତୁମେ ରୁଟିରେ ପରିପୂର୍ଣ୍ଣ ହେବ। ତାପରେ ତୁମେ ଜାଣିବ ଯେ ମୁଁ ସଦାପ୍ରଭୁ ତୁମ୍ଭମାନଙ୍କର ପରମେଶ୍ୱର।"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ଯାତ୍ରା</a:t>
            </a:r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o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ନା।</a:t>
            </a:r>
            <a:r xmlns:a="http://schemas.openxmlformats.org/drawingml/2006/main">
              <a:rPr lang="o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o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ପରମେଶ୍ୱରଙ୍କ ବାକ୍ୟ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or" altLang="ko-KR" sz="4000"/>
              <a:t>ଦଶ ଆଦେଶ |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or" altLang="ko-KR" sz="4000">
                <a:solidFill>
                  <a:srgbClr val="FF0000"/>
                </a:solidFill>
              </a:rPr>
              <a:t>ଆଜିର ଶବ୍ଦ |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ମୋଶା ସଦାପ୍ରଭୁଙ୍କ ସହିତ ଚାଳିଶ ଦିନ ଓ ଚାଳିଶ ରାତି ନ ଖାଇ ସେଠାରେ ରହିଲେ</a:t>
            </a:r>
          </a:p>
          <a:p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ରୁଟି କିମ୍ବା ପାନୀୟ ଜଳ | ଏବଂ ସେ ଟାବଲେଟରେ ଚୁକ୍ତିର ଶବ୍ଦ ଲେଖିଥିଲେ - ଦଶ ଆଦେଶ |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ଯାତ୍ରା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ଇସ୍ରାଏଲର ଲୋକମାନେ ହୋରେବ ପର୍ବତ (ସାଇନା ପର୍ବତ) ରେ ପହଞ୍ଚିଲେ। ମଣ୍ଟ ସାଇନା (ହୋରେବ ପର୍ବତ) ରେ ଭଗବାନ ଭଗବାନଙ୍କ ଗ glory ରବ ପୂର୍ଣ୍ଣ ଥିଲା |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Moses ଶ୍ବର ମୋଶାଙ୍କୁ କହିଲେ, “ପର୍ବତ ଉପରେ ମୋ ପାଖକୁ ଆସ।” ମୋଶା ପରମେଶ୍ୱରଙ୍କ ପର୍ବତ ଉପରକୁ ଗଲେ।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ଦିନେ, ଭଗବାନ ଜଳୁଥିବା ବୁଦା ଭିତରେ ତାଙ୍କୁ ଡାକିଲେ | ମୁଁ ମୋର ଲୋକମାନଙ୍କୁ ଇସ୍ରାଏଲୀୟମାନଙ୍କୁ ମିଶରରୁ ରକ୍ଷା କରିବା ପାଇଁ ଫାରୋଙ୍କ ନିକଟକୁ ପଠାଉଛି। 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ପ୍ରଭୁ ପରମେଶ୍ୱର ହୋରେବ ପର୍ବତରେ ଭେଟିଲେ।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Moses ଶ୍ବର ମୋଶାଙ୍କୁ ପଥରର ଫଳକ ଦେଲେ। ଇସ୍ରାଏଲୀୟମାନେ ଦଶ ଆଜ୍ଞା ପାଳନ କରିବା ପାଇଁ God ଶ୍ବର ଏହା ଉପରେ ନିୟମ ଏବଂ ଆଦେଶ ଲେଖିଥିଲେ |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o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"ପ୍ରଭୁ, ଆମକୁ ନିୟମ ଦେଇଥିବାରୁ ଧନ୍ୟବାଦ।"</a:t>
            </a:r>
          </a:p>
          <a:p>
            <a:r xmlns:a="http://schemas.openxmlformats.org/drawingml/2006/main">
              <a:rPr lang="o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ମୋଶା ଭାବିଲେ, “ମୁଁ ଏହି ମୂଲ୍ୟବାନ ଦଶ ଆଜ୍ଞା ପ୍ରଦାନ କରିବି ଏବଂ ଶିକ୍ଷା ଦେବି।”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or" altLang="ko-KR" sz="4000">
                <a:solidFill>
                  <a:srgbClr val="FF0000"/>
                </a:solidFill>
              </a:rPr>
              <a:t>ଆଜିର ଶିକ୍ଷା |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o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ଦଶ ଆଦେଶ ହେଉଛି ମୂଲ୍ୟବାନ ନିୟମ ଯାହା ଭଗବାନ ଆମ ଜୀବନ ପାଇଁ ଦେଇଛନ୍ତି |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o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ଯେତେବେଳେ ଆମେ God's ଶ୍ବରଙ୍କ ନିୟମ ମାନୁ, ଭଗବାନ ଆମ ଜୀବନରେ ସନ୍ତୁଷ୍ଟ ହେବେ |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or" altLang="ko-KR" sz="3200"/>
              <a:t>ଭଗବାନ?</a:t>
            </a:r>
            <a:r xmlns:a="http://schemas.openxmlformats.org/drawingml/2006/main">
              <a:rPr lang="o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or" altLang="ko-KR" sz="3600">
                <a:solidFill>
                  <a:srgbClr val="C00000"/>
                </a:solidFill>
              </a:rPr>
              <a:t>ଭଗବାନ |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Us ଶ୍ବର ଆମକୁ ନିୟମ ଏବଂ ଦଶ ଆଦେଶ ଦେଇଛନ୍ତି |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God ଶ୍ବର ନିଜକୁ ଥିସ୍ ନିୟମ ଏବଂ ଆଦେଶ ମାଧ୍ୟମରେ ଆମକୁ ଜଣାଇଲେ |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or" altLang="ko-KR" sz="4000">
                <a:solidFill>
                  <a:srgbClr val="FF0000"/>
                </a:solidFill>
              </a:rPr>
              <a:t>ଆଜିର କୁଇଜ୍ |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o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ଭଗବାନ କେଉଁଠାରେ ଦଶ ଆଦେଶ ଲେଖିଛନ୍ତି?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କାଠ ଟାବଲେଟ୍ |</a:t>
            </a:r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Ud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କାଦୁଅ</a:t>
            </a:r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ଟାବଲେଟ୍ |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କାଗଜ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ପଥର ଟାବଲେଟ୍ |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or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or" altLang="ko-KR" sz="2800">
                <a:solidFill>
                  <a:srgbClr val="FF0000"/>
                </a:solidFill>
              </a:rPr>
              <a:t>ପଥର ଟାବଲେଟ୍ |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or" altLang="ko-KR" sz="4000">
                <a:solidFill>
                  <a:srgbClr val="FF0000"/>
                </a:solidFill>
              </a:rPr>
              <a:t>ଆଜିର ଶବ୍ଦ |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ମୋଶା ସଦାପ୍ରଭୁଙ୍କ ସହିତ ଚାଳିଶ ଦିନ ଓ ଚାଳିଶ ରାତି ନ ଖାଇ ସେଠାରେ ରହିଲେ</a:t>
            </a:r>
          </a:p>
          <a:p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ରୁଟି କିମ୍ବା ପାନୀୟ ଜଳ | ଏବଂ ସେ ଟାବଲେଟରେ ଚୁକ୍ତିର ଶବ୍ଦ ଲେଖିଥିଲେ - ଦଶ ଆଦେଶ |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ଯାତ୍ରା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22 ପରମେଶ୍ୱରଙ୍କ ବାକ୍ୟ |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4400"/>
              <a:t>ସୁବର୍ଣ୍ଣ ବାଛୁରୀ |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4000">
                <a:solidFill>
                  <a:srgbClr val="FF0000"/>
                </a:solidFill>
              </a:rPr>
              <a:t>ଆଜିର ଶବ୍ଦ |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3600">
                <a:solidFill>
                  <a:schemeClr val="bg1">
                    <a:lumMod val="50000"/>
                  </a:schemeClr>
                </a:solidFill>
              </a:rPr>
              <a:t>ସେମାନେ ଯାହା ଦେଇଥିଲେ ତାହା ନେଇ ସେ ଏହାକୁ ଏକ ପ୍ରତିମା କାଷ୍ଟରେ ପରିଣତ କଲେ |</a:t>
            </a:r>
          </a:p>
          <a:p>
            <a:r xmlns:a="http://schemas.openxmlformats.org/drawingml/2006/main">
              <a:rPr lang="or" altLang="ko-KR" sz="3600">
                <a:solidFill>
                  <a:schemeClr val="bg1">
                    <a:lumMod val="50000"/>
                  </a:schemeClr>
                </a:solidFill>
              </a:rPr>
              <a:t>ଏକ ବାଛୁରୀର, ଏହାକୁ ଏକ ସାଧନ ସହିତ ତିଆରି କରେ | ତାପରେ ସେମାନେ କହିଲେ, "ହେ ଇସ୍ରାଏଲ, ଏମାନେ ତୁମ୍ଭର ଦେବତା ଅଟନ୍ତି।"</a:t>
            </a:r>
          </a:p>
          <a:p>
            <a:r xmlns:a="http://schemas.openxmlformats.org/drawingml/2006/main">
              <a:rPr lang="or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ଯାତ୍ରା</a:t>
            </a:r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 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ଯେତେବେଳେ ମୋଶା ଏତେ ଦିନ ପର୍ବତରୁ ଓହ୍ଲାଇଲେ ନାହିଁ, ସେତେବେଳେ ସେମାନେ ଅସନ୍ତୋଷ ଅନୁଭବ କଲେ | ମୋଶାଙ୍କ ବଦଳରେ ଆମକୁ ଆଗେଇ ନେବା ପାଇଁ ଆମର god ଶ୍ୱର ଆବଶ୍ୟକ କରନ୍ତି। 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o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ଇସ୍ରାଏଲୀୟମାନେ ପରମେଶ୍ୱରଙ୍କୁ ଦେଇଥିବା ବାଡ଼ି ଧରି ଇସ୍ରାଏଲୀୟମାନଙ୍କୁ ରକ୍ଷା କରିବା ପାଇଁ ମୋଶା ମିଶରକୁ ଫେରି ଆସିଲେ।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ତେଣୁ, ସେମାନେ ଏକ ସୁବର୍ଣ୍ଣ ବାଛୁରୀ ତିଆରି କଲେ ଏବଂ ସେମାନଙ୍କୁ ଆଗେଇ ନେବା ପାଇଁ ସେମାନଙ୍କର ଦେବତା ଭାବରେ ପୂଜା କଲେ |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ଦଶ ଆଦେଶ ସହିତ ଓହ୍ଲାଉଥିବା ମୋଶା ଏତେ ରାଗିଗଲେ |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ପରମେଶ୍ୱର ସେମାନଙ୍କ ଉପରେ କ୍ରୋଧିତ ହେଲେ। ମୁଁ ସେମାନଙ୍କୁ ବିନାଶ କରିବି। ତା’ପରେ ମୁଁ ତୁମକୁ ଏକ ମହାନ ରାଷ୍ଟ୍ରରେ ପରିଣତ କରିବି। 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କିନ୍ତୁ, ମୋଶା God ଶ୍ବରଙ୍କୁ ପ୍ରାର୍ଥନା କଲେ ଯେ ସେମାନଙ୍କୁ ଗମ୍ଭୀର ଭାବରେ କ୍ଷମା କରନ୍ତୁ | Moses ଶ୍ବର ମୋଶାଙ୍କ ପ୍ରାର୍ଥନା ଶୁଣି ସେମାନଙ୍କୁ କ୍ଷମା କଲେ |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4000">
                <a:solidFill>
                  <a:srgbClr val="FF0000"/>
                </a:solidFill>
              </a:rPr>
              <a:t>ଆଜି |</a:t>
            </a:r>
            <a:r xmlns:a="http://schemas.openxmlformats.org/drawingml/2006/main">
              <a:rPr lang="or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or" altLang="ko-KR" sz="4000">
                <a:solidFill>
                  <a:srgbClr val="FF0000"/>
                </a:solidFill>
              </a:rPr>
              <a:t>ଶିକ୍ଷା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ଭଗବାନ ଯାହାକୁ ଘୃଣା କରନ୍ତି ତାହା ହେଉଛି ତାଙ୍କ ପରିବର୍ତ୍ତେ ଅନ୍ୟ ଦେବତାମାନଙ୍କୁ ପୂଜା କରିବା |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ଆପଣ ନିଜ ପାଇଁ କ any ଣସି ମୂଲ୍ୟରେ ପ୍ରତିମା ତିଆରି କରିବେ ନାହିଁ |</a:t>
            </a:r>
          </a:p>
          <a:p>
            <a:pPr xmlns:a="http://schemas.openxmlformats.org/drawingml/2006/main" algn="ctr"/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ଯାହା ହେଉନା କାହିଁକି, ତୁମେ ସେମାନଙ୍କୁ ପ୍ରଣାମ କରିବ ନାହିଁ ଏବଂ ସେମାନଙ୍କୁ ପୂଜା କରିବ ନାହିଁ |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3200">
                <a:solidFill>
                  <a:srgbClr val="FF0000"/>
                </a:solidFill>
              </a:rPr>
              <a:t>ଭଗବାନ?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3600">
                <a:solidFill>
                  <a:srgbClr val="C00000"/>
                </a:solidFill>
              </a:rPr>
              <a:t>ଭଗବାନ…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God ଶ୍ବର ତାଙ୍କ ପରିବର୍ତ୍ତେ ମୂର୍ତ୍ତି ପୂଜାକୁ ଘୃଣା କରନ୍ତି |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4000">
                <a:solidFill>
                  <a:srgbClr val="FF0000"/>
                </a:solidFill>
              </a:rPr>
              <a:t>ଆଜିର କୁଇଜ୍ |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ଇସ୍ରାଏଲୀୟମାନେ ପାପ କରିବା ପାଇଁ କେଉଁ ପ୍ରତିମା ତିଆରି କଲେ?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ସୁବର୍ଣ୍ଣ</a:t>
            </a:r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ଇଗଲ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ସୁବର୍ଣ୍ଣ ବାଛୁରୀ |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ରୂପା ବାଛୁରୀ |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ରୂପା</a:t>
            </a:r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ଇଗଲ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or" altLang="ko-KR" sz="2800">
                <a:solidFill>
                  <a:srgbClr val="FF0000"/>
                </a:solidFill>
              </a:rPr>
              <a:t>ସୁବର୍ଣ୍ଣ ବାଛୁରୀ |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4000">
                <a:solidFill>
                  <a:srgbClr val="FF0000"/>
                </a:solidFill>
              </a:rPr>
              <a:t>ଆଜିର ଶବ୍ଦ |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3600">
                <a:solidFill>
                  <a:schemeClr val="bg1">
                    <a:lumMod val="50000"/>
                  </a:schemeClr>
                </a:solidFill>
              </a:rPr>
              <a:t>ସେମାନେ ଯାହା ଦେଇଥିଲେ ତାହା ନେଇ ସେ ଏହାକୁ ଏକ ପ୍ରତିମା କାଷ୍ଟରେ ପରିଣତ କଲେ |</a:t>
            </a:r>
          </a:p>
          <a:p>
            <a:r xmlns:a="http://schemas.openxmlformats.org/drawingml/2006/main">
              <a:rPr lang="or" altLang="ko-KR" sz="3600">
                <a:solidFill>
                  <a:schemeClr val="bg1">
                    <a:lumMod val="50000"/>
                  </a:schemeClr>
                </a:solidFill>
              </a:rPr>
              <a:t>ଏକ ବାଛୁରୀର, ଏହାକୁ ଏକ ସାଧନ ସହିତ ତିଆରି କରେ | ତାପରେ ସେମାନେ କହିଲେ, "ହେ ଇସ୍ରାଏଲ, ଏମାନେ ତୁମ୍ଭର ଦେବତା ଅଟନ୍ତି।"</a:t>
            </a:r>
          </a:p>
          <a:p>
            <a:r xmlns:a="http://schemas.openxmlformats.org/drawingml/2006/main">
              <a:rPr lang="or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ଯାତ୍ରା</a:t>
            </a:r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 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23 ଶ୍ବରଙ୍କ ବାକ୍ୟ |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4400"/>
              <a:t>ମରୁଭୂମିରେ ଭଗବାନଙ୍କ ଘର (ତମ୍ବୁ) |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4000">
                <a:solidFill>
                  <a:srgbClr val="FF0000"/>
                </a:solidFill>
              </a:rPr>
              <a:t>ଆଜିର ଶବ୍ଦ |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3600">
                <a:solidFill>
                  <a:schemeClr val="bg1">
                    <a:lumMod val="50000"/>
                  </a:schemeClr>
                </a:solidFill>
              </a:rPr>
              <a:t>ଯେଉଁ ଦିନ ତମ୍ବୁ, ସାକ୍ଷ୍ୟର ତମ୍ବୁ ସ୍ଥାପିତ ହେଲା, ମେଘ ଏହାକୁ ଆଚ୍ଛାଦନ କଲା | ସନ୍ଧ୍ୟା ଠାରୁ ସକାଳ ପର୍ଯ୍ୟନ୍ତ ତମ୍ବୁ ଉପରେ ଥିବା ମେଘ ଅଗ୍ନି ପରି ଦେଖାଯାଉଥିଲା |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ସଂଖ୍ୟାଗୁଡିକ</a:t>
            </a:r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or" altLang="ko-KR" sz="4000">
                <a:solidFill>
                  <a:srgbClr val="FF0000"/>
                </a:solidFill>
              </a:rPr>
              <a:t>ଆଜିର ଶିକ୍ଷା |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o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80 ବର୍ଷ ବୟସରେ God ଶ୍ବର ମୋଶାଙ୍କୁ ଇସ୍ରାଏଲର ନେତା ଭାବରେ ଡାକିଲେ |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o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God's ଶ୍ବରଙ୍କ ଯୋଜନା ଆମଠାରୁ ଭିନ୍ନ, କିନ୍ତୁ ତାଙ୍କର ଯୋଜନା ସର୍ବଦା ସିଦ୍ଧ ଅଟେ |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o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ଆମକୁ ବିଶ୍ୱାସ କରିବାକୁ ହେବ ଯେ God's ଶ୍ବରଙ୍କ ଯୋଜନା ସିଦ୍ଧ ଅଟେ ଏବଂ ଆମକୁ ତାଙ୍କ ଉପରେ ନିର୍ଭର କରିବାକୁ ପଡିବ |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Moses ଶ୍ବର ମୋଶାଙ୍କୁ ତମ୍ବୁ-ଭଗବାନ ଗୃହ ନିର୍ମାଣ କରିବାକୁ କହିଥିଲେ |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God ଶ୍ବର ତମ୍ବୁ ବିଷୟରେ ସବୁକିଛି କହିଥିଲେ - ଏହାର ଆକୃତି ଏବଂ ସମସ୍ତ ଜିନିଷ ଯାହା ପାଇଁ ଏହା ପ୍ରସ୍ତୁତ ହେବା ଉଚିତ |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ଏବଂ God ଶ୍ବର ସେମାନଙ୍କୁ ଜଣାଇଲେ ଯେ ଯେତେବେଳେ ସେମାନେ ତମ୍ବୁରେ ଭଗବାନଙ୍କୁ ଉପାସନା କରନ୍ତି ପ୍ରତ୍ୟେକ ପ୍ରବନ୍ଧକୁ କିପରି ବ୍ୟବହାର କରିବେ |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Moses ଶ୍ବରଙ୍କ ନିର୍ଦ୍ଦେଶ ଅନୁଯାୟୀ ମୋଶା ଏବଂ ଇସ୍ରାଏଲର ଲୋକମାନେ ତମ୍ବୁ-God ଶ୍ବରଙ୍କ ଗୃହ ନିର୍ମାଣ କଲେ |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ଯେଉଁ ଦିନ ତମ୍ବୁ ସ୍ଥାପିତ ହେଲା, ସେହି ମେଘ ଯାହା God ଶ୍ବରଙ୍କ ଗ glory ରବ ଦେଖାଇଲା | God ଶ୍ବର ଇସ୍ରାଏଲୀୟମାନଙ୍କ ସହିତ ଥିଲେ ବୋଲି ତମ୍ବୁ ଥିଲା |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4000">
                <a:solidFill>
                  <a:srgbClr val="FF0000"/>
                </a:solidFill>
              </a:rPr>
              <a:t>ଆଜିର ଶିକ୍ଷା |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ପରମେଶ୍ୱର ଇସ୍ରାଏଲୀୟମାନଙ୍କୁ ତମ୍ବୁ-ପରମେଶ୍ୱରଙ୍କ ଗୃହ ନିର୍ମାଣ କରିବାକୁ ଦେଲେ।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ଆମେ God ଶ୍ବରଙ୍କ ସହିତ ଆମର ମନ ଏବଂ ଜୀବନର କେନ୍ଦ୍ର ଭାବରେ ବ should ୍ଚିବା ଉଚିତ୍ |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3200">
                <a:solidFill>
                  <a:srgbClr val="FF0000"/>
                </a:solidFill>
              </a:rPr>
              <a:t>ଭଗବାନ?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3600">
                <a:solidFill>
                  <a:srgbClr val="C00000"/>
                </a:solidFill>
              </a:rPr>
              <a:t>ଭଗବାନ 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ଭଗବାନ ଆମ ସହିତ ରୁହନ୍ତି, ଆମ ସହିତ ଚାଲନ୍ତି, ଆମକୁ ଆଗେଇ ନିଅନ୍ତି ଏବଂ ଆମ ସହିତ କଥା ହୁଅନ୍ତି |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4000">
                <a:solidFill>
                  <a:srgbClr val="FF0000"/>
                </a:solidFill>
              </a:rPr>
              <a:t>ଆଜିର କୁଇଜ୍ |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ପରମେଶ୍ୱର ଇସ୍ରାଏଲୀୟମାନଙ୍କୁ କ’ଣ କରିବାକୁ ଦେଲେ?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ସୁବର୍ଣ୍ଣ ବାଛୁରୀ |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ଦଶ ଆଦେଶ |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ପ୍ରାସାଦ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ତମ୍ବୁ-ଭଗବାନଙ୍କ ଘର |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or" altLang="ko-KR" sz="2800">
                <a:solidFill>
                  <a:srgbClr val="FF0000"/>
                </a:solidFill>
              </a:rPr>
              <a:t>ତମ୍ବୁ-ଭଗବାନଙ୍କ ଘର |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4000">
                <a:solidFill>
                  <a:srgbClr val="FF0000"/>
                </a:solidFill>
              </a:rPr>
              <a:t>ଆଜିର ଶବ୍ଦ |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3600">
                <a:solidFill>
                  <a:schemeClr val="bg1">
                    <a:lumMod val="50000"/>
                  </a:schemeClr>
                </a:solidFill>
              </a:rPr>
              <a:t>ଯେଉଁ ଦିନ ତମ୍ବୁ, ସାକ୍ଷ୍ୟର ତମ୍ବୁ ସ୍ଥାପିତ ହେଲା, ମେଘ ଏହାକୁ ଆଚ୍ଛାଦନ କଲା | ସନ୍ଧ୍ୟା ଠାରୁ ସକାଳ ପର୍ଯ୍ୟନ୍ତ ତମ୍ବୁ ଉପରେ ଥିବା ମେଘ ଅଗ୍ନି ପରି ଦେଖାଯାଉଥିଲା |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ସଂଖ୍ୟାଗୁଡିକ</a:t>
            </a:r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ନଂ 24</a:t>
            </a:r>
            <a:r xmlns:a="http://schemas.openxmlformats.org/drawingml/2006/main">
              <a:rPr lang="o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o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o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o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ଶବ୍ଦ</a:t>
            </a:r>
            <a:r xmlns:a="http://schemas.openxmlformats.org/drawingml/2006/main">
              <a:rPr lang="o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o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ର</a:t>
            </a:r>
            <a:r xmlns:a="http://schemas.openxmlformats.org/drawingml/2006/main">
              <a:rPr lang="o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o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ଭଗବାନ |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4400"/>
              <a:t>ଯିରୀହୋ ଭୁଶୁଡି ପଡିଲା |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or" altLang="ko-KR" sz="3200"/>
              <a:t>ଭଗବାନ?</a:t>
            </a:r>
            <a:r xmlns:a="http://schemas.openxmlformats.org/drawingml/2006/main">
              <a:rPr lang="o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or" altLang="ko-KR" sz="3600">
                <a:solidFill>
                  <a:srgbClr val="C00000"/>
                </a:solidFill>
              </a:rPr>
              <a:t>ଭଗବାନ 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His ଶ୍ବର ତାଙ୍କର ସିଦ୍ଧ ଯୋଜନା ସହିତ ଆମକୁ ଆଗେଇ ନିଅନ୍ତି | God's ଶ୍ବରଙ୍କ ଯୋଜନାରେ କ mistakes ଣସି ତ୍ରୁଟି ନାହିଁ |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4000">
                <a:solidFill>
                  <a:srgbClr val="FF0000"/>
                </a:solidFill>
              </a:rPr>
              <a:t>ଆଜିର ଶବ୍ଦ |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ସପ୍ତମ ଥର ଯେତେବେଳେ ଯାଜକମାନେ ତୂରୀ ବଜାଇଲେ, ଯିହୋଶୂୟ ଲୋକମାନଙ୍କୁ ଆଦେଶ ଦେଲେ, “ଚିତ୍କାର କର, କାରଣ ସଦାପ୍ରଭୁ ତୁମ୍ଭକୁ ନଗର ଦେଇଛନ୍ତି।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ଯିହୋଶୂୟ |</a:t>
            </a:r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ଇସ୍ରାଏଲୀୟମାନେ ପ୍ରତିଜ୍ଞା କରାଯାଇଥିବା ଦେଶକୁ ଯିବାକୁ ଚାହୁଁଥିଲେ। କିନ୍ତୁ ଏକ ବଡ଼ ଦୁର୍ଗ ଥିବା ଯିରୀହୋ ସେମାନଙ୍କ ରାସ୍ତା ଅବରୋଧ କଲା |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ଯିରୀହୋକୁ କିପରି ବିନାଶ କରିବେ, ପରମେଶ୍ୱର ଯିହୋଶୂୟଙ୍କୁ କହିଥିଲେ।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ଇସ୍ରାଏଲର ଲୋକମାନେ ପରମେଶ୍ୱରଙ୍କ ନିର୍ଦ୍ଦେଶ ଅନୁଯାୟୀ ସାତ ଦିନ ଯିରୀହୋର କାନ୍ଥରେ ବୁଲିଲେ।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ସେମାନେ ଛଅ ଦିନ କାନ୍ଥରେ ବୁଲିବାବେଳେ ପ୍ରତ୍ୟେକ ଦିନ ଗୋଟିଏ ଥର ପାଇଁ, ଯିରୀହୋ ଏକ ଇଞ୍ଚ ମଧ୍ୟ ଘୁଞ୍ଚାଇଲା ନାହିଁ |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ସପ୍ତମ ଦିନରେ ସେମାନେ ସାତଥର ବୁଲିଲେ। ସପ୍ତମ ଥର, ସେମାନେ ଉଚ୍ଚ ସ୍ୱରରେ ପାଟି କଲେ, କାନ୍ଥଟି ଭାଙ୍ଗିଗଲା |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4000">
                <a:solidFill>
                  <a:srgbClr val="FF0000"/>
                </a:solidFill>
              </a:rPr>
              <a:t>ଆଜିର ଶିକ୍ଷା |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ଇସ୍ରାଏଲୀୟମାନେ ନିଜ ଶକ୍ତି ଦ୍ୱାରା ଯିରୀହୋକୁ ବିନାଶ କରିପାରିଲେ ନାହିଁ। କିନ୍ତୁ God ଶ୍ବର ସେମାନଙ୍କ ପାଇଁ ନିଜ ଶକ୍ତି ଦ୍ୱାରା ଯିରୀହୋକୁ ଧ୍ୱଂସ କଲେ |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o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ଇସ୍ରାଏଲୀୟମାନେ God ଶ୍ବରଙ୍କ ଆଜ୍ଞା ଦ୍ୱାରା ଏହି ବିଜୟ ହାସଲ କରିଛନ୍ତି |</a:t>
            </a:r>
          </a:p>
          <a:p>
            <a:pPr xmlns:a="http://schemas.openxmlformats.org/drawingml/2006/main" algn="ctr"/>
            <a:r xmlns:a="http://schemas.openxmlformats.org/drawingml/2006/main">
              <a:rPr lang="o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ଆସନ୍ତୁ ଆମ ଜୀବନକୁ God ଶ୍ବରଙ୍କ ଆଜ୍ଞାରେ ବଞ୍ଚିବା |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o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ଆମକୁ ଜିତିବା ପାଇଁ ଆସନ୍ତୁ ଭଗବାନଙ୍କୁ ଧନ୍ୟବାଦ ଦେବା!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3200"/>
              <a:t>ଭଗବାନ?</a:t>
            </a:r>
            <a:r xmlns:a="http://schemas.openxmlformats.org/drawingml/2006/main">
              <a:rPr lang="o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3600">
                <a:solidFill>
                  <a:srgbClr val="C00000"/>
                </a:solidFill>
              </a:rPr>
              <a:t>ଭଗବାନ 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His ଶ୍ବର ତାଙ୍କର ମହାନ ଶକ୍ତି ଦ୍ୱାରା ନିଜ ଲୋକମାନଙ୍କ ପାଇଁ ବିଜୟ ପ୍ରଦାନ କରନ୍ତି |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ସେ ବିଜୟର ଭଗବାନ!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4000">
                <a:solidFill>
                  <a:srgbClr val="FF0000"/>
                </a:solidFill>
              </a:rPr>
              <a:t>ଆଜିର କୁଇଜ୍ |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ଯିରୀହୋକୁ ବିନାଶ କରିବାକୁ Joshua ଶ୍ବର ଯିହୋଶୂୟଙ୍କୁ କ’ଣ ଆଦେଶ ଦେଲେ?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Seven ସାତ ଦିନ ପାଇଁ ଯିରୀହୋରେ ପଥର ଫିଙ୍ଗିଦିଅ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|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Jer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ଯିରୀହୋ ପାଇଁ ସାତ ଦିନ ପ୍ରାର୍ଥନା କର |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Jer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ଯିରୀହୋ ପାଇଁ ସାତ ଦିନ ପାଇଁ ପ୍ରଶଂସା ଗାନ କର |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ସାତ ଦିନ ପାଇଁ ଏବଂ ଯିରୀହୋର କାନ୍ଥକୁ ମାର୍ଚ୍ଚ କର |</a:t>
            </a:r>
          </a:p>
          <a:p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ଶେଷ ଦିନ ଉଚ୍ଚ ସ୍ୱରରେ ପାଟି କର।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2800">
                <a:solidFill>
                  <a:srgbClr val="FF0000"/>
                </a:solidFill>
              </a:rPr>
              <a:t>ସାତ ଦିନ ପାଇଁ ଏବଂ ଯିରୀହୋର କାନ୍ଥକୁ ମାର୍ଚ୍ଚ କର </a:t>
            </a:r>
            <a:r xmlns:a="http://schemas.openxmlformats.org/drawingml/2006/main">
              <a:rPr lang="or" altLang="en-US" sz="2800">
                <a:solidFill>
                  <a:srgbClr val="FF0000"/>
                </a:solidFill>
              </a:rPr>
              <a:t>|</a:t>
            </a:r>
          </a:p>
          <a:p>
            <a:r xmlns:a="http://schemas.openxmlformats.org/drawingml/2006/main">
              <a:rPr lang="or" altLang="ko-KR" sz="2800">
                <a:solidFill>
                  <a:srgbClr val="FF0000"/>
                </a:solidFill>
              </a:rPr>
              <a:t>ଶେଷ ଦିନ ଉଚ୍ଚ ସ୍ୱରରେ ପାଟି କର।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or" altLang="ko-KR" sz="4000">
                <a:solidFill>
                  <a:srgbClr val="FF0000"/>
                </a:solidFill>
              </a:rPr>
              <a:t>ଆଜିର ଶବ୍ଦ |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o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ସପ୍ତମ ଥର ଯେତେବେଳେ ଯାଜକମାନେ ତୂରୀ ବଜାଇଲେ, ଯିହୋଶୂୟ ଲୋକମାନଙ୍କୁ ଆଦେଶ ଦେଲେ, “ଚିତ୍କାର କର, କାରଣ ସଦାପ୍ରଭୁ ତୁମ୍ଭକୁ ନଗର ଦେଇଛନ୍ତି।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ଯିହୋଶୂୟ |</a:t>
            </a:r>
            <a:r xmlns:a="http://schemas.openxmlformats.org/drawingml/2006/main">
              <a:rPr lang="o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o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